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7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9141"/>
  </p:normalViewPr>
  <p:slideViewPr>
    <p:cSldViewPr snapToGrid="0">
      <p:cViewPr varScale="1">
        <p:scale>
          <a:sx n="87" d="100"/>
          <a:sy n="87" d="100"/>
        </p:scale>
        <p:origin x="15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1FE43E-2AE3-4CEE-AAF7-931D77290919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5F3560A-A441-4144-8F35-B8DA278B75ED}">
      <dgm:prSet/>
      <dgm:spPr/>
      <dgm:t>
        <a:bodyPr/>
        <a:lstStyle/>
        <a:p>
          <a:r>
            <a:rPr lang="en-US"/>
            <a:t>Frammentazione informativa</a:t>
          </a:r>
        </a:p>
      </dgm:t>
    </dgm:pt>
    <dgm:pt modelId="{F93CA2FF-CFAD-451E-8ABD-E79F1EE32C4F}" type="parTrans" cxnId="{F9BC1985-635B-4AB3-BEB7-7A71801D080A}">
      <dgm:prSet/>
      <dgm:spPr/>
      <dgm:t>
        <a:bodyPr/>
        <a:lstStyle/>
        <a:p>
          <a:endParaRPr lang="en-US"/>
        </a:p>
      </dgm:t>
    </dgm:pt>
    <dgm:pt modelId="{AF4FF072-9523-4EB1-B07A-64C589250554}" type="sibTrans" cxnId="{F9BC1985-635B-4AB3-BEB7-7A71801D080A}">
      <dgm:prSet/>
      <dgm:spPr/>
      <dgm:t>
        <a:bodyPr/>
        <a:lstStyle/>
        <a:p>
          <a:endParaRPr lang="en-US"/>
        </a:p>
      </dgm:t>
    </dgm:pt>
    <dgm:pt modelId="{95DEEA33-EDC3-4F7D-AD65-B91F0D3E5D6D}">
      <dgm:prSet/>
      <dgm:spPr/>
      <dgm:t>
        <a:bodyPr/>
        <a:lstStyle/>
        <a:p>
          <a:r>
            <a:rPr lang="en-US"/>
            <a:t>Poca formazione specifica sul paziente bariatrico</a:t>
          </a:r>
        </a:p>
      </dgm:t>
    </dgm:pt>
    <dgm:pt modelId="{A05C37E4-7395-4BA6-8F68-257C8F9DF52C}" type="parTrans" cxnId="{6A4E2328-666E-451E-8BB8-1D48E4803D26}">
      <dgm:prSet/>
      <dgm:spPr/>
      <dgm:t>
        <a:bodyPr/>
        <a:lstStyle/>
        <a:p>
          <a:endParaRPr lang="en-US"/>
        </a:p>
      </dgm:t>
    </dgm:pt>
    <dgm:pt modelId="{CF316E69-C75F-4BB9-9307-76FBE503EE81}" type="sibTrans" cxnId="{6A4E2328-666E-451E-8BB8-1D48E4803D26}">
      <dgm:prSet/>
      <dgm:spPr/>
      <dgm:t>
        <a:bodyPr/>
        <a:lstStyle/>
        <a:p>
          <a:endParaRPr lang="en-US"/>
        </a:p>
      </dgm:t>
    </dgm:pt>
    <dgm:pt modelId="{89DFC5A3-87F0-4D98-B0B1-FD991BB4D2E0}">
      <dgm:prSet/>
      <dgm:spPr/>
      <dgm:t>
        <a:bodyPr/>
        <a:lstStyle/>
        <a:p>
          <a:r>
            <a:rPr lang="en-US"/>
            <a:t>Scarso supporto familiare</a:t>
          </a:r>
        </a:p>
      </dgm:t>
    </dgm:pt>
    <dgm:pt modelId="{6FBF4BE0-E5F1-4D1C-B739-7454EEF1CB53}" type="parTrans" cxnId="{EEDE6CC6-AE4B-42EF-93F9-3B4683FA3826}">
      <dgm:prSet/>
      <dgm:spPr/>
      <dgm:t>
        <a:bodyPr/>
        <a:lstStyle/>
        <a:p>
          <a:endParaRPr lang="en-US"/>
        </a:p>
      </dgm:t>
    </dgm:pt>
    <dgm:pt modelId="{988FA2EC-CFB3-45D8-9DFD-5CC6A8DE0C59}" type="sibTrans" cxnId="{EEDE6CC6-AE4B-42EF-93F9-3B4683FA3826}">
      <dgm:prSet/>
      <dgm:spPr/>
      <dgm:t>
        <a:bodyPr/>
        <a:lstStyle/>
        <a:p>
          <a:endParaRPr lang="en-US"/>
        </a:p>
      </dgm:t>
    </dgm:pt>
    <dgm:pt modelId="{264BC070-A645-4253-87AC-E2086EBBEEE6}">
      <dgm:prSet/>
      <dgm:spPr/>
      <dgm:t>
        <a:bodyPr/>
        <a:lstStyle/>
        <a:p>
          <a:r>
            <a:rPr lang="en-US"/>
            <a:t>Drop-out dal follow-up</a:t>
          </a:r>
        </a:p>
      </dgm:t>
    </dgm:pt>
    <dgm:pt modelId="{3B60CFC8-F801-4A24-983D-7C81FEB00AB5}" type="parTrans" cxnId="{CC4EA558-9F11-41FB-B570-1AAAC93581F9}">
      <dgm:prSet/>
      <dgm:spPr/>
      <dgm:t>
        <a:bodyPr/>
        <a:lstStyle/>
        <a:p>
          <a:endParaRPr lang="en-US"/>
        </a:p>
      </dgm:t>
    </dgm:pt>
    <dgm:pt modelId="{4A83E66F-40B7-46A1-9DB5-2E6126BBED69}" type="sibTrans" cxnId="{CC4EA558-9F11-41FB-B570-1AAAC93581F9}">
      <dgm:prSet/>
      <dgm:spPr/>
      <dgm:t>
        <a:bodyPr/>
        <a:lstStyle/>
        <a:p>
          <a:endParaRPr lang="en-US"/>
        </a:p>
      </dgm:t>
    </dgm:pt>
    <dgm:pt modelId="{0BF87E88-1C46-472C-9462-D7467054AE19}" type="pres">
      <dgm:prSet presAssocID="{8E1FE43E-2AE3-4CEE-AAF7-931D77290919}" presName="linear" presStyleCnt="0">
        <dgm:presLayoutVars>
          <dgm:animLvl val="lvl"/>
          <dgm:resizeHandles val="exact"/>
        </dgm:presLayoutVars>
      </dgm:prSet>
      <dgm:spPr/>
    </dgm:pt>
    <dgm:pt modelId="{AAD1C3CC-A14D-4E55-9B5D-C17A66B03B02}" type="pres">
      <dgm:prSet presAssocID="{95F3560A-A441-4144-8F35-B8DA278B75E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7E84D1E-04A1-4503-A880-AE79AF3264BD}" type="pres">
      <dgm:prSet presAssocID="{AF4FF072-9523-4EB1-B07A-64C589250554}" presName="spacer" presStyleCnt="0"/>
      <dgm:spPr/>
    </dgm:pt>
    <dgm:pt modelId="{967E4BCF-1F76-47CE-8C4F-1F09C3BE0F0E}" type="pres">
      <dgm:prSet presAssocID="{95DEEA33-EDC3-4F7D-AD65-B91F0D3E5D6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AFDB7DD-AB14-4E2A-8008-246B33203EDA}" type="pres">
      <dgm:prSet presAssocID="{CF316E69-C75F-4BB9-9307-76FBE503EE81}" presName="spacer" presStyleCnt="0"/>
      <dgm:spPr/>
    </dgm:pt>
    <dgm:pt modelId="{C8D1A30C-EEF3-4702-8DC8-432B88A29E97}" type="pres">
      <dgm:prSet presAssocID="{89DFC5A3-87F0-4D98-B0B1-FD991BB4D2E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350598F-516F-41E3-8043-33C0B30666DA}" type="pres">
      <dgm:prSet presAssocID="{988FA2EC-CFB3-45D8-9DFD-5CC6A8DE0C59}" presName="spacer" presStyleCnt="0"/>
      <dgm:spPr/>
    </dgm:pt>
    <dgm:pt modelId="{2AA16926-907C-456C-A469-2F0155C8BCF0}" type="pres">
      <dgm:prSet presAssocID="{264BC070-A645-4253-87AC-E2086EBBEEE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A4E2328-666E-451E-8BB8-1D48E4803D26}" srcId="{8E1FE43E-2AE3-4CEE-AAF7-931D77290919}" destId="{95DEEA33-EDC3-4F7D-AD65-B91F0D3E5D6D}" srcOrd="1" destOrd="0" parTransId="{A05C37E4-7395-4BA6-8F68-257C8F9DF52C}" sibTransId="{CF316E69-C75F-4BB9-9307-76FBE503EE81}"/>
    <dgm:cxn modelId="{2CAE942D-56DF-4C62-B215-7DEA275D392C}" type="presOf" srcId="{89DFC5A3-87F0-4D98-B0B1-FD991BB4D2E0}" destId="{C8D1A30C-EEF3-4702-8DC8-432B88A29E97}" srcOrd="0" destOrd="0" presId="urn:microsoft.com/office/officeart/2005/8/layout/vList2"/>
    <dgm:cxn modelId="{5EBF9767-7144-4C3C-BC32-F6AC64565087}" type="presOf" srcId="{8E1FE43E-2AE3-4CEE-AAF7-931D77290919}" destId="{0BF87E88-1C46-472C-9462-D7467054AE19}" srcOrd="0" destOrd="0" presId="urn:microsoft.com/office/officeart/2005/8/layout/vList2"/>
    <dgm:cxn modelId="{CC4EA558-9F11-41FB-B570-1AAAC93581F9}" srcId="{8E1FE43E-2AE3-4CEE-AAF7-931D77290919}" destId="{264BC070-A645-4253-87AC-E2086EBBEEE6}" srcOrd="3" destOrd="0" parTransId="{3B60CFC8-F801-4A24-983D-7C81FEB00AB5}" sibTransId="{4A83E66F-40B7-46A1-9DB5-2E6126BBED69}"/>
    <dgm:cxn modelId="{F9BC1985-635B-4AB3-BEB7-7A71801D080A}" srcId="{8E1FE43E-2AE3-4CEE-AAF7-931D77290919}" destId="{95F3560A-A441-4144-8F35-B8DA278B75ED}" srcOrd="0" destOrd="0" parTransId="{F93CA2FF-CFAD-451E-8ABD-E79F1EE32C4F}" sibTransId="{AF4FF072-9523-4EB1-B07A-64C589250554}"/>
    <dgm:cxn modelId="{FD1E21A1-C1FB-49E0-8616-742B94031AFB}" type="presOf" srcId="{95DEEA33-EDC3-4F7D-AD65-B91F0D3E5D6D}" destId="{967E4BCF-1F76-47CE-8C4F-1F09C3BE0F0E}" srcOrd="0" destOrd="0" presId="urn:microsoft.com/office/officeart/2005/8/layout/vList2"/>
    <dgm:cxn modelId="{2C9E3AA7-E65B-4C01-B092-26D85063E6BC}" type="presOf" srcId="{264BC070-A645-4253-87AC-E2086EBBEEE6}" destId="{2AA16926-907C-456C-A469-2F0155C8BCF0}" srcOrd="0" destOrd="0" presId="urn:microsoft.com/office/officeart/2005/8/layout/vList2"/>
    <dgm:cxn modelId="{EEDE6CC6-AE4B-42EF-93F9-3B4683FA3826}" srcId="{8E1FE43E-2AE3-4CEE-AAF7-931D77290919}" destId="{89DFC5A3-87F0-4D98-B0B1-FD991BB4D2E0}" srcOrd="2" destOrd="0" parTransId="{6FBF4BE0-E5F1-4D1C-B739-7454EEF1CB53}" sibTransId="{988FA2EC-CFB3-45D8-9DFD-5CC6A8DE0C59}"/>
    <dgm:cxn modelId="{FBC554EA-CD8C-4B85-8364-13453F48599B}" type="presOf" srcId="{95F3560A-A441-4144-8F35-B8DA278B75ED}" destId="{AAD1C3CC-A14D-4E55-9B5D-C17A66B03B02}" srcOrd="0" destOrd="0" presId="urn:microsoft.com/office/officeart/2005/8/layout/vList2"/>
    <dgm:cxn modelId="{D8BCC9A2-948E-4F09-ABE4-F99F3416F930}" type="presParOf" srcId="{0BF87E88-1C46-472C-9462-D7467054AE19}" destId="{AAD1C3CC-A14D-4E55-9B5D-C17A66B03B02}" srcOrd="0" destOrd="0" presId="urn:microsoft.com/office/officeart/2005/8/layout/vList2"/>
    <dgm:cxn modelId="{DB2C22BC-EE53-45AA-A2EE-AD65CA53A48F}" type="presParOf" srcId="{0BF87E88-1C46-472C-9462-D7467054AE19}" destId="{27E84D1E-04A1-4503-A880-AE79AF3264BD}" srcOrd="1" destOrd="0" presId="urn:microsoft.com/office/officeart/2005/8/layout/vList2"/>
    <dgm:cxn modelId="{CC6BBCD6-300D-4880-A014-DE7CB8358A8B}" type="presParOf" srcId="{0BF87E88-1C46-472C-9462-D7467054AE19}" destId="{967E4BCF-1F76-47CE-8C4F-1F09C3BE0F0E}" srcOrd="2" destOrd="0" presId="urn:microsoft.com/office/officeart/2005/8/layout/vList2"/>
    <dgm:cxn modelId="{C15C68C1-3970-4D34-8414-45045A6AD2B9}" type="presParOf" srcId="{0BF87E88-1C46-472C-9462-D7467054AE19}" destId="{8AFDB7DD-AB14-4E2A-8008-246B33203EDA}" srcOrd="3" destOrd="0" presId="urn:microsoft.com/office/officeart/2005/8/layout/vList2"/>
    <dgm:cxn modelId="{03FFED8C-E9F3-4535-89B3-649D48142F1B}" type="presParOf" srcId="{0BF87E88-1C46-472C-9462-D7467054AE19}" destId="{C8D1A30C-EEF3-4702-8DC8-432B88A29E97}" srcOrd="4" destOrd="0" presId="urn:microsoft.com/office/officeart/2005/8/layout/vList2"/>
    <dgm:cxn modelId="{36298B01-9736-4BC2-A927-F49474310886}" type="presParOf" srcId="{0BF87E88-1C46-472C-9462-D7467054AE19}" destId="{A350598F-516F-41E3-8043-33C0B30666DA}" srcOrd="5" destOrd="0" presId="urn:microsoft.com/office/officeart/2005/8/layout/vList2"/>
    <dgm:cxn modelId="{031E0AFF-D335-4D62-B480-35DABE69D10C}" type="presParOf" srcId="{0BF87E88-1C46-472C-9462-D7467054AE19}" destId="{2AA16926-907C-456C-A469-2F0155C8BCF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A1C73F-E8D7-417B-926E-E592DBBC277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A125CDAC-CDF4-4A56-8CC9-7B8E6CDD5C37}">
      <dgm:prSet/>
      <dgm:spPr/>
      <dgm:t>
        <a:bodyPr/>
        <a:lstStyle/>
        <a:p>
          <a:pPr>
            <a:defRPr cap="all"/>
          </a:pPr>
          <a:r>
            <a:rPr lang="en-US"/>
            <a:t>Follow-up telefonico dopo 24/48h</a:t>
          </a:r>
        </a:p>
      </dgm:t>
    </dgm:pt>
    <dgm:pt modelId="{73F3AF02-F934-4A26-9C33-CF80C04306D9}" type="parTrans" cxnId="{B009B876-A780-42FA-A114-FCE8E4993DCB}">
      <dgm:prSet/>
      <dgm:spPr/>
      <dgm:t>
        <a:bodyPr/>
        <a:lstStyle/>
        <a:p>
          <a:endParaRPr lang="en-US"/>
        </a:p>
      </dgm:t>
    </dgm:pt>
    <dgm:pt modelId="{4C633F42-179E-4DB0-AB4F-53B456A3B4DE}" type="sibTrans" cxnId="{B009B876-A780-42FA-A114-FCE8E4993DCB}">
      <dgm:prSet/>
      <dgm:spPr/>
      <dgm:t>
        <a:bodyPr/>
        <a:lstStyle/>
        <a:p>
          <a:endParaRPr lang="en-US"/>
        </a:p>
      </dgm:t>
    </dgm:pt>
    <dgm:pt modelId="{36B559E8-6112-4516-80BF-BB75CB469B55}">
      <dgm:prSet/>
      <dgm:spPr/>
      <dgm:t>
        <a:bodyPr/>
        <a:lstStyle/>
        <a:p>
          <a:pPr>
            <a:defRPr cap="all"/>
          </a:pPr>
          <a:r>
            <a:rPr lang="en-US"/>
            <a:t>Diario alimentare e idratazione</a:t>
          </a:r>
        </a:p>
      </dgm:t>
    </dgm:pt>
    <dgm:pt modelId="{B4A89279-EB60-4B78-A82B-76B0F0FC3928}" type="parTrans" cxnId="{483F64A5-7F77-4BED-85B2-EAD07F4959FF}">
      <dgm:prSet/>
      <dgm:spPr/>
      <dgm:t>
        <a:bodyPr/>
        <a:lstStyle/>
        <a:p>
          <a:endParaRPr lang="en-US"/>
        </a:p>
      </dgm:t>
    </dgm:pt>
    <dgm:pt modelId="{8AB1DAB5-7F6F-48B8-95EC-6E42920734D6}" type="sibTrans" cxnId="{483F64A5-7F77-4BED-85B2-EAD07F4959FF}">
      <dgm:prSet/>
      <dgm:spPr/>
      <dgm:t>
        <a:bodyPr/>
        <a:lstStyle/>
        <a:p>
          <a:endParaRPr lang="en-US"/>
        </a:p>
      </dgm:t>
    </dgm:pt>
    <dgm:pt modelId="{328BB3D9-2559-451C-9B64-F49627CF3E54}">
      <dgm:prSet/>
      <dgm:spPr/>
      <dgm:t>
        <a:bodyPr/>
        <a:lstStyle/>
        <a:p>
          <a:pPr>
            <a:defRPr cap="all"/>
          </a:pPr>
          <a:r>
            <a:rPr lang="en-US"/>
            <a:t>Teleassistenza infermieristica programmata</a:t>
          </a:r>
        </a:p>
      </dgm:t>
    </dgm:pt>
    <dgm:pt modelId="{4066A789-7402-4797-96C8-DE38610CE695}" type="parTrans" cxnId="{0DA82051-DFCB-4C67-908E-8D85CACF08A6}">
      <dgm:prSet/>
      <dgm:spPr/>
      <dgm:t>
        <a:bodyPr/>
        <a:lstStyle/>
        <a:p>
          <a:endParaRPr lang="en-US"/>
        </a:p>
      </dgm:t>
    </dgm:pt>
    <dgm:pt modelId="{6DA0BED7-7222-4330-8EE3-9AB135A69761}" type="sibTrans" cxnId="{0DA82051-DFCB-4C67-908E-8D85CACF08A6}">
      <dgm:prSet/>
      <dgm:spPr/>
      <dgm:t>
        <a:bodyPr/>
        <a:lstStyle/>
        <a:p>
          <a:endParaRPr lang="en-US"/>
        </a:p>
      </dgm:t>
    </dgm:pt>
    <dgm:pt modelId="{DDB7B605-9E3D-4B4D-ABEA-3BCBD7802130}">
      <dgm:prSet/>
      <dgm:spPr/>
      <dgm:t>
        <a:bodyPr/>
        <a:lstStyle/>
        <a:p>
          <a:pPr>
            <a:defRPr cap="all"/>
          </a:pPr>
          <a:r>
            <a:rPr lang="en-US"/>
            <a:t>Educazione continua e coinvolgimento del caregiver</a:t>
          </a:r>
        </a:p>
      </dgm:t>
    </dgm:pt>
    <dgm:pt modelId="{031312E2-A417-43C5-A321-DB21B3051F4F}" type="parTrans" cxnId="{315E11AE-892E-4EDD-ADCA-93D34537A2D2}">
      <dgm:prSet/>
      <dgm:spPr/>
      <dgm:t>
        <a:bodyPr/>
        <a:lstStyle/>
        <a:p>
          <a:endParaRPr lang="en-US"/>
        </a:p>
      </dgm:t>
    </dgm:pt>
    <dgm:pt modelId="{A7233E77-DA2B-471B-8670-1450655A4484}" type="sibTrans" cxnId="{315E11AE-892E-4EDD-ADCA-93D34537A2D2}">
      <dgm:prSet/>
      <dgm:spPr/>
      <dgm:t>
        <a:bodyPr/>
        <a:lstStyle/>
        <a:p>
          <a:endParaRPr lang="en-US"/>
        </a:p>
      </dgm:t>
    </dgm:pt>
    <dgm:pt modelId="{5F2518A9-FED5-4084-AEC2-35D53440C7F4}" type="pres">
      <dgm:prSet presAssocID="{04A1C73F-E8D7-417B-926E-E592DBBC277D}" presName="root" presStyleCnt="0">
        <dgm:presLayoutVars>
          <dgm:dir/>
          <dgm:resizeHandles val="exact"/>
        </dgm:presLayoutVars>
      </dgm:prSet>
      <dgm:spPr/>
    </dgm:pt>
    <dgm:pt modelId="{8A2C58FB-6D04-4BAD-85AE-99594ECDC711}" type="pres">
      <dgm:prSet presAssocID="{A125CDAC-CDF4-4A56-8CC9-7B8E6CDD5C37}" presName="compNode" presStyleCnt="0"/>
      <dgm:spPr/>
    </dgm:pt>
    <dgm:pt modelId="{C2B9AF35-4E31-4769-9B00-88FA47691AF0}" type="pres">
      <dgm:prSet presAssocID="{A125CDAC-CDF4-4A56-8CC9-7B8E6CDD5C37}" presName="iconBgRect" presStyleLbl="bgShp" presStyleIdx="0" presStyleCnt="4"/>
      <dgm:spPr/>
    </dgm:pt>
    <dgm:pt modelId="{0F2203EB-8054-4A0F-ABC0-844D10D885B5}" type="pres">
      <dgm:prSet presAssocID="{A125CDAC-CDF4-4A56-8CC9-7B8E6CDD5C3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larm Clock"/>
        </a:ext>
      </dgm:extLst>
    </dgm:pt>
    <dgm:pt modelId="{894EA695-AEF3-4DFC-8A5A-7A741575AE94}" type="pres">
      <dgm:prSet presAssocID="{A125CDAC-CDF4-4A56-8CC9-7B8E6CDD5C37}" presName="spaceRect" presStyleCnt="0"/>
      <dgm:spPr/>
    </dgm:pt>
    <dgm:pt modelId="{7C9C4A3F-28D6-49F7-9C63-141B18630350}" type="pres">
      <dgm:prSet presAssocID="{A125CDAC-CDF4-4A56-8CC9-7B8E6CDD5C37}" presName="textRect" presStyleLbl="revTx" presStyleIdx="0" presStyleCnt="4">
        <dgm:presLayoutVars>
          <dgm:chMax val="1"/>
          <dgm:chPref val="1"/>
        </dgm:presLayoutVars>
      </dgm:prSet>
      <dgm:spPr/>
    </dgm:pt>
    <dgm:pt modelId="{E3100F13-8D0A-4184-B702-B4C76DFD549E}" type="pres">
      <dgm:prSet presAssocID="{4C633F42-179E-4DB0-AB4F-53B456A3B4DE}" presName="sibTrans" presStyleCnt="0"/>
      <dgm:spPr/>
    </dgm:pt>
    <dgm:pt modelId="{61FE6F6B-BCAA-4992-9DE8-D649D05BEC04}" type="pres">
      <dgm:prSet presAssocID="{36B559E8-6112-4516-80BF-BB75CB469B55}" presName="compNode" presStyleCnt="0"/>
      <dgm:spPr/>
    </dgm:pt>
    <dgm:pt modelId="{DFE0D1C8-8E88-4CEC-88ED-665DED6E3592}" type="pres">
      <dgm:prSet presAssocID="{36B559E8-6112-4516-80BF-BB75CB469B55}" presName="iconBgRect" presStyleLbl="bgShp" presStyleIdx="1" presStyleCnt="4"/>
      <dgm:spPr/>
    </dgm:pt>
    <dgm:pt modelId="{3390B7DB-1AC9-496C-9C49-9E40F4F32258}" type="pres">
      <dgm:prSet presAssocID="{36B559E8-6112-4516-80BF-BB75CB469B5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27A5B83A-31EA-482E-A796-29F2AF52FA41}" type="pres">
      <dgm:prSet presAssocID="{36B559E8-6112-4516-80BF-BB75CB469B55}" presName="spaceRect" presStyleCnt="0"/>
      <dgm:spPr/>
    </dgm:pt>
    <dgm:pt modelId="{9277309E-6393-4D90-9145-6FB26E33E104}" type="pres">
      <dgm:prSet presAssocID="{36B559E8-6112-4516-80BF-BB75CB469B55}" presName="textRect" presStyleLbl="revTx" presStyleIdx="1" presStyleCnt="4">
        <dgm:presLayoutVars>
          <dgm:chMax val="1"/>
          <dgm:chPref val="1"/>
        </dgm:presLayoutVars>
      </dgm:prSet>
      <dgm:spPr/>
    </dgm:pt>
    <dgm:pt modelId="{6889AF10-090E-458D-AA9C-CB0B2543788E}" type="pres">
      <dgm:prSet presAssocID="{8AB1DAB5-7F6F-48B8-95EC-6E42920734D6}" presName="sibTrans" presStyleCnt="0"/>
      <dgm:spPr/>
    </dgm:pt>
    <dgm:pt modelId="{D2D74EAF-ECD9-45FC-B099-A15D9FE3CFA8}" type="pres">
      <dgm:prSet presAssocID="{328BB3D9-2559-451C-9B64-F49627CF3E54}" presName="compNode" presStyleCnt="0"/>
      <dgm:spPr/>
    </dgm:pt>
    <dgm:pt modelId="{BF9FA281-B6B5-43F9-B8DD-96EABCD16610}" type="pres">
      <dgm:prSet presAssocID="{328BB3D9-2559-451C-9B64-F49627CF3E54}" presName="iconBgRect" presStyleLbl="bgShp" presStyleIdx="2" presStyleCnt="4"/>
      <dgm:spPr/>
    </dgm:pt>
    <dgm:pt modelId="{F6B36507-2DAE-466F-A6BC-BCF318AC9300}" type="pres">
      <dgm:prSet presAssocID="{328BB3D9-2559-451C-9B64-F49627CF3E5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oscopio"/>
        </a:ext>
      </dgm:extLst>
    </dgm:pt>
    <dgm:pt modelId="{85C7455B-DC93-4411-B992-BCD4085EA17D}" type="pres">
      <dgm:prSet presAssocID="{328BB3D9-2559-451C-9B64-F49627CF3E54}" presName="spaceRect" presStyleCnt="0"/>
      <dgm:spPr/>
    </dgm:pt>
    <dgm:pt modelId="{61DCCBE7-6A82-471A-B01F-4D50A810F078}" type="pres">
      <dgm:prSet presAssocID="{328BB3D9-2559-451C-9B64-F49627CF3E54}" presName="textRect" presStyleLbl="revTx" presStyleIdx="2" presStyleCnt="4">
        <dgm:presLayoutVars>
          <dgm:chMax val="1"/>
          <dgm:chPref val="1"/>
        </dgm:presLayoutVars>
      </dgm:prSet>
      <dgm:spPr/>
    </dgm:pt>
    <dgm:pt modelId="{11FEDC75-4E55-4463-9278-B58DEC559536}" type="pres">
      <dgm:prSet presAssocID="{6DA0BED7-7222-4330-8EE3-9AB135A69761}" presName="sibTrans" presStyleCnt="0"/>
      <dgm:spPr/>
    </dgm:pt>
    <dgm:pt modelId="{9CD8AA4B-7381-486E-8037-AF2775C37AE0}" type="pres">
      <dgm:prSet presAssocID="{DDB7B605-9E3D-4B4D-ABEA-3BCBD7802130}" presName="compNode" presStyleCnt="0"/>
      <dgm:spPr/>
    </dgm:pt>
    <dgm:pt modelId="{4670ADEB-F8F6-45D0-B7CD-4B152A16C7A3}" type="pres">
      <dgm:prSet presAssocID="{DDB7B605-9E3D-4B4D-ABEA-3BCBD7802130}" presName="iconBgRect" presStyleLbl="bgShp" presStyleIdx="3" presStyleCnt="4"/>
      <dgm:spPr/>
    </dgm:pt>
    <dgm:pt modelId="{C4EF1EA4-7B3C-4F1D-9B71-EB62EA14377E}" type="pres">
      <dgm:prSet presAssocID="{DDB7B605-9E3D-4B4D-ABEA-3BCBD780213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bri"/>
        </a:ext>
      </dgm:extLst>
    </dgm:pt>
    <dgm:pt modelId="{1177236A-114F-4472-BA02-79C7E57B03A9}" type="pres">
      <dgm:prSet presAssocID="{DDB7B605-9E3D-4B4D-ABEA-3BCBD7802130}" presName="spaceRect" presStyleCnt="0"/>
      <dgm:spPr/>
    </dgm:pt>
    <dgm:pt modelId="{10C6C39B-28E9-4E87-8857-CCFC8B46E6EB}" type="pres">
      <dgm:prSet presAssocID="{DDB7B605-9E3D-4B4D-ABEA-3BCBD780213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CE8C607-F90B-4B7C-90BE-8B1376C39731}" type="presOf" srcId="{36B559E8-6112-4516-80BF-BB75CB469B55}" destId="{9277309E-6393-4D90-9145-6FB26E33E104}" srcOrd="0" destOrd="0" presId="urn:microsoft.com/office/officeart/2018/5/layout/IconCircleLabelList"/>
    <dgm:cxn modelId="{8305114B-FBD2-4981-A039-90455111161F}" type="presOf" srcId="{A125CDAC-CDF4-4A56-8CC9-7B8E6CDD5C37}" destId="{7C9C4A3F-28D6-49F7-9C63-141B18630350}" srcOrd="0" destOrd="0" presId="urn:microsoft.com/office/officeart/2018/5/layout/IconCircleLabelList"/>
    <dgm:cxn modelId="{0DA82051-DFCB-4C67-908E-8D85CACF08A6}" srcId="{04A1C73F-E8D7-417B-926E-E592DBBC277D}" destId="{328BB3D9-2559-451C-9B64-F49627CF3E54}" srcOrd="2" destOrd="0" parTransId="{4066A789-7402-4797-96C8-DE38610CE695}" sibTransId="{6DA0BED7-7222-4330-8EE3-9AB135A69761}"/>
    <dgm:cxn modelId="{B009B876-A780-42FA-A114-FCE8E4993DCB}" srcId="{04A1C73F-E8D7-417B-926E-E592DBBC277D}" destId="{A125CDAC-CDF4-4A56-8CC9-7B8E6CDD5C37}" srcOrd="0" destOrd="0" parTransId="{73F3AF02-F934-4A26-9C33-CF80C04306D9}" sibTransId="{4C633F42-179E-4DB0-AB4F-53B456A3B4DE}"/>
    <dgm:cxn modelId="{E4815F8D-9FC3-47BF-9B33-5850B8B4855A}" type="presOf" srcId="{DDB7B605-9E3D-4B4D-ABEA-3BCBD7802130}" destId="{10C6C39B-28E9-4E87-8857-CCFC8B46E6EB}" srcOrd="0" destOrd="0" presId="urn:microsoft.com/office/officeart/2018/5/layout/IconCircleLabelList"/>
    <dgm:cxn modelId="{483F64A5-7F77-4BED-85B2-EAD07F4959FF}" srcId="{04A1C73F-E8D7-417B-926E-E592DBBC277D}" destId="{36B559E8-6112-4516-80BF-BB75CB469B55}" srcOrd="1" destOrd="0" parTransId="{B4A89279-EB60-4B78-A82B-76B0F0FC3928}" sibTransId="{8AB1DAB5-7F6F-48B8-95EC-6E42920734D6}"/>
    <dgm:cxn modelId="{D7C13FA9-6F57-411F-A0EE-7EA45E50A406}" type="presOf" srcId="{328BB3D9-2559-451C-9B64-F49627CF3E54}" destId="{61DCCBE7-6A82-471A-B01F-4D50A810F078}" srcOrd="0" destOrd="0" presId="urn:microsoft.com/office/officeart/2018/5/layout/IconCircleLabelList"/>
    <dgm:cxn modelId="{315E11AE-892E-4EDD-ADCA-93D34537A2D2}" srcId="{04A1C73F-E8D7-417B-926E-E592DBBC277D}" destId="{DDB7B605-9E3D-4B4D-ABEA-3BCBD7802130}" srcOrd="3" destOrd="0" parTransId="{031312E2-A417-43C5-A321-DB21B3051F4F}" sibTransId="{A7233E77-DA2B-471B-8670-1450655A4484}"/>
    <dgm:cxn modelId="{7B602BE3-D657-4FF9-BF52-E73B4C74D6ED}" type="presOf" srcId="{04A1C73F-E8D7-417B-926E-E592DBBC277D}" destId="{5F2518A9-FED5-4084-AEC2-35D53440C7F4}" srcOrd="0" destOrd="0" presId="urn:microsoft.com/office/officeart/2018/5/layout/IconCircleLabelList"/>
    <dgm:cxn modelId="{B801518F-8674-46DC-81B4-6EB813B30206}" type="presParOf" srcId="{5F2518A9-FED5-4084-AEC2-35D53440C7F4}" destId="{8A2C58FB-6D04-4BAD-85AE-99594ECDC711}" srcOrd="0" destOrd="0" presId="urn:microsoft.com/office/officeart/2018/5/layout/IconCircleLabelList"/>
    <dgm:cxn modelId="{A945E7C0-1D11-4A8D-ACBF-53379DCD795D}" type="presParOf" srcId="{8A2C58FB-6D04-4BAD-85AE-99594ECDC711}" destId="{C2B9AF35-4E31-4769-9B00-88FA47691AF0}" srcOrd="0" destOrd="0" presId="urn:microsoft.com/office/officeart/2018/5/layout/IconCircleLabelList"/>
    <dgm:cxn modelId="{4B915A4E-2584-4A97-994C-9CD6ABE70E11}" type="presParOf" srcId="{8A2C58FB-6D04-4BAD-85AE-99594ECDC711}" destId="{0F2203EB-8054-4A0F-ABC0-844D10D885B5}" srcOrd="1" destOrd="0" presId="urn:microsoft.com/office/officeart/2018/5/layout/IconCircleLabelList"/>
    <dgm:cxn modelId="{5F68CC7A-0FDF-4307-A0D8-8A3DD7D9CAF8}" type="presParOf" srcId="{8A2C58FB-6D04-4BAD-85AE-99594ECDC711}" destId="{894EA695-AEF3-4DFC-8A5A-7A741575AE94}" srcOrd="2" destOrd="0" presId="urn:microsoft.com/office/officeart/2018/5/layout/IconCircleLabelList"/>
    <dgm:cxn modelId="{DE296AD1-1F94-4235-9C58-E93C7CC9CF7E}" type="presParOf" srcId="{8A2C58FB-6D04-4BAD-85AE-99594ECDC711}" destId="{7C9C4A3F-28D6-49F7-9C63-141B18630350}" srcOrd="3" destOrd="0" presId="urn:microsoft.com/office/officeart/2018/5/layout/IconCircleLabelList"/>
    <dgm:cxn modelId="{463282C6-771F-4B7A-8503-C5EDEE038F66}" type="presParOf" srcId="{5F2518A9-FED5-4084-AEC2-35D53440C7F4}" destId="{E3100F13-8D0A-4184-B702-B4C76DFD549E}" srcOrd="1" destOrd="0" presId="urn:microsoft.com/office/officeart/2018/5/layout/IconCircleLabelList"/>
    <dgm:cxn modelId="{2C4C10D3-BF85-420D-9EA8-1ABB2A49AE0F}" type="presParOf" srcId="{5F2518A9-FED5-4084-AEC2-35D53440C7F4}" destId="{61FE6F6B-BCAA-4992-9DE8-D649D05BEC04}" srcOrd="2" destOrd="0" presId="urn:microsoft.com/office/officeart/2018/5/layout/IconCircleLabelList"/>
    <dgm:cxn modelId="{2C952340-BB8B-4915-8CEA-8F5B2ABB714A}" type="presParOf" srcId="{61FE6F6B-BCAA-4992-9DE8-D649D05BEC04}" destId="{DFE0D1C8-8E88-4CEC-88ED-665DED6E3592}" srcOrd="0" destOrd="0" presId="urn:microsoft.com/office/officeart/2018/5/layout/IconCircleLabelList"/>
    <dgm:cxn modelId="{7411CF80-54E8-450D-8CFA-BF72D863DB3E}" type="presParOf" srcId="{61FE6F6B-BCAA-4992-9DE8-D649D05BEC04}" destId="{3390B7DB-1AC9-496C-9C49-9E40F4F32258}" srcOrd="1" destOrd="0" presId="urn:microsoft.com/office/officeart/2018/5/layout/IconCircleLabelList"/>
    <dgm:cxn modelId="{F08AE8DE-156B-4AA0-BE53-25ED8F48D0F4}" type="presParOf" srcId="{61FE6F6B-BCAA-4992-9DE8-D649D05BEC04}" destId="{27A5B83A-31EA-482E-A796-29F2AF52FA41}" srcOrd="2" destOrd="0" presId="urn:microsoft.com/office/officeart/2018/5/layout/IconCircleLabelList"/>
    <dgm:cxn modelId="{AE1367CF-353A-4374-B0AF-1D5C040E8F1E}" type="presParOf" srcId="{61FE6F6B-BCAA-4992-9DE8-D649D05BEC04}" destId="{9277309E-6393-4D90-9145-6FB26E33E104}" srcOrd="3" destOrd="0" presId="urn:microsoft.com/office/officeart/2018/5/layout/IconCircleLabelList"/>
    <dgm:cxn modelId="{7504D87D-16F2-4827-9B7C-BF1B1C876153}" type="presParOf" srcId="{5F2518A9-FED5-4084-AEC2-35D53440C7F4}" destId="{6889AF10-090E-458D-AA9C-CB0B2543788E}" srcOrd="3" destOrd="0" presId="urn:microsoft.com/office/officeart/2018/5/layout/IconCircleLabelList"/>
    <dgm:cxn modelId="{EBF1F1CF-1732-49D3-BDAB-2E51A968B4EB}" type="presParOf" srcId="{5F2518A9-FED5-4084-AEC2-35D53440C7F4}" destId="{D2D74EAF-ECD9-45FC-B099-A15D9FE3CFA8}" srcOrd="4" destOrd="0" presId="urn:microsoft.com/office/officeart/2018/5/layout/IconCircleLabelList"/>
    <dgm:cxn modelId="{282AFF64-31EC-455E-BCE4-EA85D4001C60}" type="presParOf" srcId="{D2D74EAF-ECD9-45FC-B099-A15D9FE3CFA8}" destId="{BF9FA281-B6B5-43F9-B8DD-96EABCD16610}" srcOrd="0" destOrd="0" presId="urn:microsoft.com/office/officeart/2018/5/layout/IconCircleLabelList"/>
    <dgm:cxn modelId="{73408701-6711-4372-8B92-EE7C72CED656}" type="presParOf" srcId="{D2D74EAF-ECD9-45FC-B099-A15D9FE3CFA8}" destId="{F6B36507-2DAE-466F-A6BC-BCF318AC9300}" srcOrd="1" destOrd="0" presId="urn:microsoft.com/office/officeart/2018/5/layout/IconCircleLabelList"/>
    <dgm:cxn modelId="{55C4DA12-26A9-4E0D-9CB3-C992E5B03BEA}" type="presParOf" srcId="{D2D74EAF-ECD9-45FC-B099-A15D9FE3CFA8}" destId="{85C7455B-DC93-4411-B992-BCD4085EA17D}" srcOrd="2" destOrd="0" presId="urn:microsoft.com/office/officeart/2018/5/layout/IconCircleLabelList"/>
    <dgm:cxn modelId="{9BE74D78-F888-4C70-93F3-0D6CE927FD88}" type="presParOf" srcId="{D2D74EAF-ECD9-45FC-B099-A15D9FE3CFA8}" destId="{61DCCBE7-6A82-471A-B01F-4D50A810F078}" srcOrd="3" destOrd="0" presId="urn:microsoft.com/office/officeart/2018/5/layout/IconCircleLabelList"/>
    <dgm:cxn modelId="{04F3A675-74FC-4D6E-A450-DAFDAD4AC1C3}" type="presParOf" srcId="{5F2518A9-FED5-4084-AEC2-35D53440C7F4}" destId="{11FEDC75-4E55-4463-9278-B58DEC559536}" srcOrd="5" destOrd="0" presId="urn:microsoft.com/office/officeart/2018/5/layout/IconCircleLabelList"/>
    <dgm:cxn modelId="{4EE2FB6E-FDB7-466E-9511-D2477CBC3C85}" type="presParOf" srcId="{5F2518A9-FED5-4084-AEC2-35D53440C7F4}" destId="{9CD8AA4B-7381-486E-8037-AF2775C37AE0}" srcOrd="6" destOrd="0" presId="urn:microsoft.com/office/officeart/2018/5/layout/IconCircleLabelList"/>
    <dgm:cxn modelId="{E6E996E1-9DD8-4FA6-A714-9422D8AE02A8}" type="presParOf" srcId="{9CD8AA4B-7381-486E-8037-AF2775C37AE0}" destId="{4670ADEB-F8F6-45D0-B7CD-4B152A16C7A3}" srcOrd="0" destOrd="0" presId="urn:microsoft.com/office/officeart/2018/5/layout/IconCircleLabelList"/>
    <dgm:cxn modelId="{9E16E843-47E1-4C75-B8C0-CD40CBC9DFBA}" type="presParOf" srcId="{9CD8AA4B-7381-486E-8037-AF2775C37AE0}" destId="{C4EF1EA4-7B3C-4F1D-9B71-EB62EA14377E}" srcOrd="1" destOrd="0" presId="urn:microsoft.com/office/officeart/2018/5/layout/IconCircleLabelList"/>
    <dgm:cxn modelId="{44F42DE8-D897-4D2A-BBE2-119ED7097E71}" type="presParOf" srcId="{9CD8AA4B-7381-486E-8037-AF2775C37AE0}" destId="{1177236A-114F-4472-BA02-79C7E57B03A9}" srcOrd="2" destOrd="0" presId="urn:microsoft.com/office/officeart/2018/5/layout/IconCircleLabelList"/>
    <dgm:cxn modelId="{7CA0FFE0-D3E9-4A95-B253-7D48C666A5A7}" type="presParOf" srcId="{9CD8AA4B-7381-486E-8037-AF2775C37AE0}" destId="{10C6C39B-28E9-4E87-8857-CCFC8B46E6E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1C3CC-A14D-4E55-9B5D-C17A66B03B02}">
      <dsp:nvSpPr>
        <dsp:cNvPr id="0" name=""/>
        <dsp:cNvSpPr/>
      </dsp:nvSpPr>
      <dsp:spPr>
        <a:xfrm>
          <a:off x="0" y="728880"/>
          <a:ext cx="6740553" cy="5036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Frammentazione informativa</a:t>
          </a:r>
        </a:p>
      </dsp:txBody>
      <dsp:txXfrm>
        <a:off x="24588" y="753468"/>
        <a:ext cx="6691377" cy="454509"/>
      </dsp:txXfrm>
    </dsp:sp>
    <dsp:sp modelId="{967E4BCF-1F76-47CE-8C4F-1F09C3BE0F0E}">
      <dsp:nvSpPr>
        <dsp:cNvPr id="0" name=""/>
        <dsp:cNvSpPr/>
      </dsp:nvSpPr>
      <dsp:spPr>
        <a:xfrm>
          <a:off x="0" y="1293045"/>
          <a:ext cx="6740553" cy="503685"/>
        </a:xfrm>
        <a:prstGeom prst="roundRect">
          <a:avLst/>
        </a:prstGeom>
        <a:gradFill rotWithShape="0">
          <a:gsLst>
            <a:gs pos="0">
              <a:schemeClr val="accent5">
                <a:hueOff val="1602711"/>
                <a:satOff val="-3255"/>
                <a:lumOff val="2092"/>
                <a:alphaOff val="0"/>
                <a:tint val="96000"/>
                <a:lumMod val="104000"/>
              </a:schemeClr>
            </a:gs>
            <a:gs pos="100000">
              <a:schemeClr val="accent5">
                <a:hueOff val="1602711"/>
                <a:satOff val="-3255"/>
                <a:lumOff val="2092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Poca formazione specifica sul paziente bariatrico</a:t>
          </a:r>
        </a:p>
      </dsp:txBody>
      <dsp:txXfrm>
        <a:off x="24588" y="1317633"/>
        <a:ext cx="6691377" cy="454509"/>
      </dsp:txXfrm>
    </dsp:sp>
    <dsp:sp modelId="{C8D1A30C-EEF3-4702-8DC8-432B88A29E97}">
      <dsp:nvSpPr>
        <dsp:cNvPr id="0" name=""/>
        <dsp:cNvSpPr/>
      </dsp:nvSpPr>
      <dsp:spPr>
        <a:xfrm>
          <a:off x="0" y="1857210"/>
          <a:ext cx="6740553" cy="503685"/>
        </a:xfrm>
        <a:prstGeom prst="roundRect">
          <a:avLst/>
        </a:prstGeom>
        <a:gradFill rotWithShape="0">
          <a:gsLst>
            <a:gs pos="0">
              <a:schemeClr val="accent5">
                <a:hueOff val="3205422"/>
                <a:satOff val="-6509"/>
                <a:lumOff val="4183"/>
                <a:alphaOff val="0"/>
                <a:tint val="96000"/>
                <a:lumMod val="104000"/>
              </a:schemeClr>
            </a:gs>
            <a:gs pos="100000">
              <a:schemeClr val="accent5">
                <a:hueOff val="3205422"/>
                <a:satOff val="-6509"/>
                <a:lumOff val="4183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Scarso supporto familiare</a:t>
          </a:r>
        </a:p>
      </dsp:txBody>
      <dsp:txXfrm>
        <a:off x="24588" y="1881798"/>
        <a:ext cx="6691377" cy="454509"/>
      </dsp:txXfrm>
    </dsp:sp>
    <dsp:sp modelId="{2AA16926-907C-456C-A469-2F0155C8BCF0}">
      <dsp:nvSpPr>
        <dsp:cNvPr id="0" name=""/>
        <dsp:cNvSpPr/>
      </dsp:nvSpPr>
      <dsp:spPr>
        <a:xfrm>
          <a:off x="0" y="2421375"/>
          <a:ext cx="6740553" cy="503685"/>
        </a:xfrm>
        <a:prstGeom prst="roundRect">
          <a:avLst/>
        </a:prstGeom>
        <a:gradFill rotWithShape="0">
          <a:gsLst>
            <a:gs pos="0">
              <a:schemeClr val="accent5">
                <a:hueOff val="4808133"/>
                <a:satOff val="-9764"/>
                <a:lumOff val="6275"/>
                <a:alphaOff val="0"/>
                <a:tint val="96000"/>
                <a:lumMod val="104000"/>
              </a:schemeClr>
            </a:gs>
            <a:gs pos="100000">
              <a:schemeClr val="accent5">
                <a:hueOff val="4808133"/>
                <a:satOff val="-9764"/>
                <a:lumOff val="627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Drop-out dal follow-up</a:t>
          </a:r>
        </a:p>
      </dsp:txBody>
      <dsp:txXfrm>
        <a:off x="24588" y="2445963"/>
        <a:ext cx="6691377" cy="454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9AF35-4E31-4769-9B00-88FA47691AF0}">
      <dsp:nvSpPr>
        <dsp:cNvPr id="0" name=""/>
        <dsp:cNvSpPr/>
      </dsp:nvSpPr>
      <dsp:spPr>
        <a:xfrm>
          <a:off x="292043" y="933650"/>
          <a:ext cx="908208" cy="90820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203EB-8054-4A0F-ABC0-844D10D885B5}">
      <dsp:nvSpPr>
        <dsp:cNvPr id="0" name=""/>
        <dsp:cNvSpPr/>
      </dsp:nvSpPr>
      <dsp:spPr>
        <a:xfrm>
          <a:off x="485596" y="1127202"/>
          <a:ext cx="521103" cy="5211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C4A3F-28D6-49F7-9C63-141B18630350}">
      <dsp:nvSpPr>
        <dsp:cNvPr id="0" name=""/>
        <dsp:cNvSpPr/>
      </dsp:nvSpPr>
      <dsp:spPr>
        <a:xfrm>
          <a:off x="1714" y="2124743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Follow-up telefonico dopo 24/48h</a:t>
          </a:r>
        </a:p>
      </dsp:txBody>
      <dsp:txXfrm>
        <a:off x="1714" y="2124743"/>
        <a:ext cx="1488867" cy="595546"/>
      </dsp:txXfrm>
    </dsp:sp>
    <dsp:sp modelId="{DFE0D1C8-8E88-4CEC-88ED-665DED6E3592}">
      <dsp:nvSpPr>
        <dsp:cNvPr id="0" name=""/>
        <dsp:cNvSpPr/>
      </dsp:nvSpPr>
      <dsp:spPr>
        <a:xfrm>
          <a:off x="2041462" y="933650"/>
          <a:ext cx="908208" cy="9082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90B7DB-1AC9-496C-9C49-9E40F4F32258}">
      <dsp:nvSpPr>
        <dsp:cNvPr id="0" name=""/>
        <dsp:cNvSpPr/>
      </dsp:nvSpPr>
      <dsp:spPr>
        <a:xfrm>
          <a:off x="2235015" y="1127202"/>
          <a:ext cx="521103" cy="5211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77309E-6393-4D90-9145-6FB26E33E104}">
      <dsp:nvSpPr>
        <dsp:cNvPr id="0" name=""/>
        <dsp:cNvSpPr/>
      </dsp:nvSpPr>
      <dsp:spPr>
        <a:xfrm>
          <a:off x="1751133" y="2124743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Diario alimentare e idratazione</a:t>
          </a:r>
        </a:p>
      </dsp:txBody>
      <dsp:txXfrm>
        <a:off x="1751133" y="2124743"/>
        <a:ext cx="1488867" cy="595546"/>
      </dsp:txXfrm>
    </dsp:sp>
    <dsp:sp modelId="{BF9FA281-B6B5-43F9-B8DD-96EABCD16610}">
      <dsp:nvSpPr>
        <dsp:cNvPr id="0" name=""/>
        <dsp:cNvSpPr/>
      </dsp:nvSpPr>
      <dsp:spPr>
        <a:xfrm>
          <a:off x="3790881" y="933650"/>
          <a:ext cx="908208" cy="9082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B36507-2DAE-466F-A6BC-BCF318AC9300}">
      <dsp:nvSpPr>
        <dsp:cNvPr id="0" name=""/>
        <dsp:cNvSpPr/>
      </dsp:nvSpPr>
      <dsp:spPr>
        <a:xfrm>
          <a:off x="3984434" y="1127202"/>
          <a:ext cx="521103" cy="5211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DCCBE7-6A82-471A-B01F-4D50A810F078}">
      <dsp:nvSpPr>
        <dsp:cNvPr id="0" name=""/>
        <dsp:cNvSpPr/>
      </dsp:nvSpPr>
      <dsp:spPr>
        <a:xfrm>
          <a:off x="3500552" y="2124743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Teleassistenza infermieristica programmata</a:t>
          </a:r>
        </a:p>
      </dsp:txBody>
      <dsp:txXfrm>
        <a:off x="3500552" y="2124743"/>
        <a:ext cx="1488867" cy="595546"/>
      </dsp:txXfrm>
    </dsp:sp>
    <dsp:sp modelId="{4670ADEB-F8F6-45D0-B7CD-4B152A16C7A3}">
      <dsp:nvSpPr>
        <dsp:cNvPr id="0" name=""/>
        <dsp:cNvSpPr/>
      </dsp:nvSpPr>
      <dsp:spPr>
        <a:xfrm>
          <a:off x="5540300" y="933650"/>
          <a:ext cx="908208" cy="90820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EF1EA4-7B3C-4F1D-9B71-EB62EA14377E}">
      <dsp:nvSpPr>
        <dsp:cNvPr id="0" name=""/>
        <dsp:cNvSpPr/>
      </dsp:nvSpPr>
      <dsp:spPr>
        <a:xfrm>
          <a:off x="5733853" y="1127202"/>
          <a:ext cx="521103" cy="5211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C6C39B-28E9-4E87-8857-CCFC8B46E6EB}">
      <dsp:nvSpPr>
        <dsp:cNvPr id="0" name=""/>
        <dsp:cNvSpPr/>
      </dsp:nvSpPr>
      <dsp:spPr>
        <a:xfrm>
          <a:off x="5249971" y="2124743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Educazione continua e coinvolgimento del caregiver</a:t>
          </a:r>
        </a:p>
      </dsp:txBody>
      <dsp:txXfrm>
        <a:off x="5249971" y="2124743"/>
        <a:ext cx="1488867" cy="595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5228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9859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500"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0765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888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6872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122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1224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2119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2835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940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408671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9222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52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6495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39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5527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079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106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09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949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1F92B-7E17-4514-A902-A74E75CED91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065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creenshot 2025-05-17 alle 21.25.38.png" descr="Screenshot 2025-05-17 alle 21.25.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8" y="0"/>
            <a:ext cx="9176151" cy="5214519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95" name="Dott.ssa Luisa Cucinotta…"/>
          <p:cNvSpPr txBox="1"/>
          <p:nvPr/>
        </p:nvSpPr>
        <p:spPr>
          <a:xfrm>
            <a:off x="6395469" y="5768433"/>
            <a:ext cx="2455886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 err="1"/>
              <a:t>Dott.ssa</a:t>
            </a:r>
            <a:r>
              <a:rPr dirty="0"/>
              <a:t> Luisa </a:t>
            </a:r>
            <a:r>
              <a:rPr dirty="0" err="1"/>
              <a:t>Cucinotta</a:t>
            </a:r>
            <a:endParaRPr dirty="0"/>
          </a:p>
          <a:p>
            <a:r>
              <a:rPr dirty="0"/>
              <a:t>Centro SICOB Messina</a:t>
            </a:r>
          </a:p>
          <a:p>
            <a:r>
              <a:rPr dirty="0" err="1"/>
              <a:t>Direttore</a:t>
            </a:r>
            <a:r>
              <a:rPr dirty="0"/>
              <a:t> Prof. G. Navarra</a:t>
            </a:r>
          </a:p>
        </p:txBody>
      </p:sp>
      <p:sp>
        <p:nvSpPr>
          <p:cNvPr id="96" name="Le dimissioni e il continuum care: l’organizzazione infermieristica"/>
          <p:cNvSpPr txBox="1">
            <a:spLocks noGrp="1"/>
          </p:cNvSpPr>
          <p:nvPr>
            <p:ph type="title" idx="4294967295"/>
          </p:nvPr>
        </p:nvSpPr>
        <p:spPr>
          <a:xfrm>
            <a:off x="870333" y="5353302"/>
            <a:ext cx="5262563" cy="83026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69747">
              <a:defRPr sz="2596"/>
            </a:lvl1pPr>
          </a:lstStyle>
          <a:p>
            <a:r>
              <a:rPr dirty="0"/>
              <a:t>Le </a:t>
            </a:r>
            <a:r>
              <a:rPr dirty="0" err="1"/>
              <a:t>dimissioni</a:t>
            </a:r>
            <a:r>
              <a:rPr dirty="0"/>
              <a:t> e il continuum care: </a:t>
            </a:r>
            <a:r>
              <a:rPr dirty="0" err="1"/>
              <a:t>l’organizzazione</a:t>
            </a:r>
            <a:r>
              <a:rPr dirty="0"/>
              <a:t> </a:t>
            </a:r>
            <a:r>
              <a:rPr dirty="0" err="1"/>
              <a:t>infermieristica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roup 343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345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6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7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8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9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0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1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2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3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4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5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6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359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0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1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2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3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4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5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6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7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8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9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0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2" name="Rectangle 371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4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76" name="Rectangle 375">
            <a:extLst>
              <a:ext uri="{FF2B5EF4-FFF2-40B4-BE49-F238E27FC236}">
                <a16:creationId xmlns:a16="http://schemas.microsoft.com/office/drawing/2014/main" id="{A7AF9E2D-8F98-4755-895E-D65689F2A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715" y="-1"/>
            <a:ext cx="915543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94D3C8C4-8367-4524-B9C5-2B3ACA682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27110" y="228600"/>
            <a:ext cx="2138628" cy="6638625"/>
            <a:chOff x="2487613" y="285750"/>
            <a:chExt cx="2428875" cy="5654676"/>
          </a:xfrm>
        </p:grpSpPr>
        <p:sp>
          <p:nvSpPr>
            <p:cNvPr id="379" name="Freeform 11">
              <a:extLst>
                <a:ext uri="{FF2B5EF4-FFF2-40B4-BE49-F238E27FC236}">
                  <a16:creationId xmlns:a16="http://schemas.microsoft.com/office/drawing/2014/main" id="{38BDB546-CAFB-429D-8D82-4F3AA2891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0" name="Freeform 12">
              <a:extLst>
                <a:ext uri="{FF2B5EF4-FFF2-40B4-BE49-F238E27FC236}">
                  <a16:creationId xmlns:a16="http://schemas.microsoft.com/office/drawing/2014/main" id="{8F202AFF-3597-4A70-9149-0AA2AACBB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1" name="Freeform 13">
              <a:extLst>
                <a:ext uri="{FF2B5EF4-FFF2-40B4-BE49-F238E27FC236}">
                  <a16:creationId xmlns:a16="http://schemas.microsoft.com/office/drawing/2014/main" id="{5B91C985-1FBD-4FEE-8FB4-FBD47CF0A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2" name="Freeform 14">
              <a:extLst>
                <a:ext uri="{FF2B5EF4-FFF2-40B4-BE49-F238E27FC236}">
                  <a16:creationId xmlns:a16="http://schemas.microsoft.com/office/drawing/2014/main" id="{E045B090-8B4D-4553-997E-D7A7A2B93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3" name="Freeform 15">
              <a:extLst>
                <a:ext uri="{FF2B5EF4-FFF2-40B4-BE49-F238E27FC236}">
                  <a16:creationId xmlns:a16="http://schemas.microsoft.com/office/drawing/2014/main" id="{79661459-591F-41BD-85A7-882DF2E5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4" name="Freeform 16">
              <a:extLst>
                <a:ext uri="{FF2B5EF4-FFF2-40B4-BE49-F238E27FC236}">
                  <a16:creationId xmlns:a16="http://schemas.microsoft.com/office/drawing/2014/main" id="{172E6458-D7F5-4E0B-8098-F3A9B7446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5" name="Freeform 17">
              <a:extLst>
                <a:ext uri="{FF2B5EF4-FFF2-40B4-BE49-F238E27FC236}">
                  <a16:creationId xmlns:a16="http://schemas.microsoft.com/office/drawing/2014/main" id="{5D1FE182-350A-4951-99FA-123B15A19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6" name="Freeform 18">
              <a:extLst>
                <a:ext uri="{FF2B5EF4-FFF2-40B4-BE49-F238E27FC236}">
                  <a16:creationId xmlns:a16="http://schemas.microsoft.com/office/drawing/2014/main" id="{CBFDC3F8-18F5-41F0-9926-097682CEE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7" name="Freeform 19">
              <a:extLst>
                <a:ext uri="{FF2B5EF4-FFF2-40B4-BE49-F238E27FC236}">
                  <a16:creationId xmlns:a16="http://schemas.microsoft.com/office/drawing/2014/main" id="{F4B5A695-E6ED-4C81-A965-0461489F8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8" name="Freeform 20">
              <a:extLst>
                <a:ext uri="{FF2B5EF4-FFF2-40B4-BE49-F238E27FC236}">
                  <a16:creationId xmlns:a16="http://schemas.microsoft.com/office/drawing/2014/main" id="{CF31B175-CBC2-449D-8998-0BA7711EA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9" name="Freeform 21">
              <a:extLst>
                <a:ext uri="{FF2B5EF4-FFF2-40B4-BE49-F238E27FC236}">
                  <a16:creationId xmlns:a16="http://schemas.microsoft.com/office/drawing/2014/main" id="{47A691C8-6328-4014-BB1A-CB4824DEB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0" name="Freeform 22">
              <a:extLst>
                <a:ext uri="{FF2B5EF4-FFF2-40B4-BE49-F238E27FC236}">
                  <a16:creationId xmlns:a16="http://schemas.microsoft.com/office/drawing/2014/main" id="{94EADC73-ECA3-447E-8D07-AE215A3C4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CDA2558E-94AE-4C16-8CD0-DCF447C98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07832" y="-786"/>
            <a:ext cx="1767505" cy="6854040"/>
            <a:chOff x="6627813" y="194833"/>
            <a:chExt cx="1952625" cy="5678918"/>
          </a:xfrm>
        </p:grpSpPr>
        <p:sp>
          <p:nvSpPr>
            <p:cNvPr id="393" name="Freeform 27">
              <a:extLst>
                <a:ext uri="{FF2B5EF4-FFF2-40B4-BE49-F238E27FC236}">
                  <a16:creationId xmlns:a16="http://schemas.microsoft.com/office/drawing/2014/main" id="{6928DF6B-A616-4A71-B951-9D8EAA775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4" name="Freeform 28">
              <a:extLst>
                <a:ext uri="{FF2B5EF4-FFF2-40B4-BE49-F238E27FC236}">
                  <a16:creationId xmlns:a16="http://schemas.microsoft.com/office/drawing/2014/main" id="{CD6B4E15-CED4-45FA-874A-EA347C912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5" name="Freeform 29">
              <a:extLst>
                <a:ext uri="{FF2B5EF4-FFF2-40B4-BE49-F238E27FC236}">
                  <a16:creationId xmlns:a16="http://schemas.microsoft.com/office/drawing/2014/main" id="{A4EE38F8-BF90-4D7F-8691-89ED516D7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6" name="Freeform 30">
              <a:extLst>
                <a:ext uri="{FF2B5EF4-FFF2-40B4-BE49-F238E27FC236}">
                  <a16:creationId xmlns:a16="http://schemas.microsoft.com/office/drawing/2014/main" id="{2889210F-D6E4-4311-8BF3-DAD3FF49A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7" name="Freeform 31">
              <a:extLst>
                <a:ext uri="{FF2B5EF4-FFF2-40B4-BE49-F238E27FC236}">
                  <a16:creationId xmlns:a16="http://schemas.microsoft.com/office/drawing/2014/main" id="{44641BAA-087D-4656-8D6F-EA70FB67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8" name="Freeform 32">
              <a:extLst>
                <a:ext uri="{FF2B5EF4-FFF2-40B4-BE49-F238E27FC236}">
                  <a16:creationId xmlns:a16="http://schemas.microsoft.com/office/drawing/2014/main" id="{DCEB55E2-FCCA-48F5-917E-8B3F26EC8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9" name="Freeform 33">
              <a:extLst>
                <a:ext uri="{FF2B5EF4-FFF2-40B4-BE49-F238E27FC236}">
                  <a16:creationId xmlns:a16="http://schemas.microsoft.com/office/drawing/2014/main" id="{45869B9E-3378-49CB-8EE1-FECA7D78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0" name="Freeform 34">
              <a:extLst>
                <a:ext uri="{FF2B5EF4-FFF2-40B4-BE49-F238E27FC236}">
                  <a16:creationId xmlns:a16="http://schemas.microsoft.com/office/drawing/2014/main" id="{3497B8C7-AB4A-40B7-A86E-112D90CC6A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1" name="Freeform 35">
              <a:extLst>
                <a:ext uri="{FF2B5EF4-FFF2-40B4-BE49-F238E27FC236}">
                  <a16:creationId xmlns:a16="http://schemas.microsoft.com/office/drawing/2014/main" id="{D5A7E348-C28C-4626-9026-59B6B9F7A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2" name="Freeform 36">
              <a:extLst>
                <a:ext uri="{FF2B5EF4-FFF2-40B4-BE49-F238E27FC236}">
                  <a16:creationId xmlns:a16="http://schemas.microsoft.com/office/drawing/2014/main" id="{A4FF1CA0-E6B1-4861-A2CD-144E06299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3" name="Freeform 37">
              <a:extLst>
                <a:ext uri="{FF2B5EF4-FFF2-40B4-BE49-F238E27FC236}">
                  <a16:creationId xmlns:a16="http://schemas.microsoft.com/office/drawing/2014/main" id="{774FF261-7109-4B0E-B24B-622F4209C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4" name="Freeform 38">
              <a:extLst>
                <a:ext uri="{FF2B5EF4-FFF2-40B4-BE49-F238E27FC236}">
                  <a16:creationId xmlns:a16="http://schemas.microsoft.com/office/drawing/2014/main" id="{3ECECA25-954F-4011-ADFF-BBFC4A00D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51" name="I protocolli ERAS"/>
          <p:cNvSpPr txBox="1"/>
          <p:nvPr/>
        </p:nvSpPr>
        <p:spPr>
          <a:xfrm>
            <a:off x="4862322" y="624110"/>
            <a:ext cx="3766137" cy="12808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defRPr sz="3500"/>
            </a:lvl1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 protocolli ERAS</a:t>
            </a:r>
          </a:p>
        </p:txBody>
      </p:sp>
      <p:pic>
        <p:nvPicPr>
          <p:cNvPr id="155" name="Screenshot 2025-05-20 alle 06.50.56.png" descr="Screenshot 2025-05-20 alle 06.50.56.png"/>
          <p:cNvPicPr>
            <a:picLocks noChangeAspect="1"/>
          </p:cNvPicPr>
          <p:nvPr/>
        </p:nvPicPr>
        <p:blipFill>
          <a:blip r:embed="rId3"/>
          <a:srcRect l="7326" r="14921" b="1"/>
          <a:stretch>
            <a:fillRect/>
          </a:stretch>
        </p:blipFill>
        <p:spPr>
          <a:xfrm>
            <a:off x="20" y="10"/>
            <a:ext cx="3485218" cy="3428990"/>
          </a:xfrm>
          <a:prstGeom prst="rect">
            <a:avLst/>
          </a:prstGeom>
        </p:spPr>
      </p:pic>
      <p:sp>
        <p:nvSpPr>
          <p:cNvPr id="406" name="Rectangle 405">
            <a:extLst>
              <a:ext uri="{FF2B5EF4-FFF2-40B4-BE49-F238E27FC236}">
                <a16:creationId xmlns:a16="http://schemas.microsoft.com/office/drawing/2014/main" id="{6D0FFBDB-89D1-4050-8FE5-AFC94C07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4278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8" name="Freeform 11">
            <a:extLst>
              <a:ext uri="{FF2B5EF4-FFF2-40B4-BE49-F238E27FC236}">
                <a16:creationId xmlns:a16="http://schemas.microsoft.com/office/drawing/2014/main" id="{75823B85-53D1-46E0-BC58-872776B5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3484278" y="714375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52" name="Screenshot 2025-05-17 alle 21.12.03.png" descr="Screenshot 2025-05-17 alle 21.12.03.png"/>
          <p:cNvPicPr>
            <a:picLocks noChangeAspect="1"/>
          </p:cNvPicPr>
          <p:nvPr/>
        </p:nvPicPr>
        <p:blipFill>
          <a:blip r:embed="rId4"/>
          <a:srcRect t="29625" r="1" b="521"/>
          <a:stretch>
            <a:fillRect/>
          </a:stretch>
        </p:blipFill>
        <p:spPr>
          <a:xfrm>
            <a:off x="20" y="3429000"/>
            <a:ext cx="3485218" cy="3429000"/>
          </a:xfrm>
          <a:prstGeom prst="rect">
            <a:avLst/>
          </a:prstGeom>
        </p:spPr>
      </p:pic>
      <p:cxnSp>
        <p:nvCxnSpPr>
          <p:cNvPr id="410" name="Straight Connector 409">
            <a:extLst>
              <a:ext uri="{FF2B5EF4-FFF2-40B4-BE49-F238E27FC236}">
                <a16:creationId xmlns:a16="http://schemas.microsoft.com/office/drawing/2014/main" id="{81F86B2C-5FF7-48E0-B5B0-ABEA39A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3496978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uolo centrale dell’infermiere nella fase post- dimissione, nella corretta adesione del paziente al follow-up e nel raggiungimento degli outcomes post operatori."/>
          <p:cNvSpPr txBox="1"/>
          <p:nvPr/>
        </p:nvSpPr>
        <p:spPr>
          <a:xfrm>
            <a:off x="4828643" y="2133600"/>
            <a:ext cx="3799814" cy="377762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>
            <a:normAutofit/>
          </a:bodyPr>
          <a:lstStyle>
            <a:lvl1pPr algn="just"/>
          </a:lstStyle>
          <a:p>
            <a:pPr algn="l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Ruolo centrale dell’infermiere nella fase post- dimissione, nella corretta adesione del paziente al follow-up e nel raggiungimento degli outcomes post operatori.</a:t>
            </a:r>
          </a:p>
        </p:txBody>
      </p:sp>
      <p:pic>
        <p:nvPicPr>
          <p:cNvPr id="153" name="Screenshot 2025-05-18 alle 17.27.27.png" descr="Screenshot 2025-05-18 alle 17.27.2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664850" y="6839860"/>
            <a:ext cx="5586594" cy="45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 165">
            <a:extLst>
              <a:ext uri="{FF2B5EF4-FFF2-40B4-BE49-F238E27FC236}">
                <a16:creationId xmlns:a16="http://schemas.microsoft.com/office/drawing/2014/main" id="{183CFBA6-CE65-403A-9402-96B75FC89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67" name="Freeform 11">
              <a:extLst>
                <a:ext uri="{FF2B5EF4-FFF2-40B4-BE49-F238E27FC236}">
                  <a16:creationId xmlns:a16="http://schemas.microsoft.com/office/drawing/2014/main" id="{59AF335C-09EE-4959-A2C9-B32F3C6C1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8" name="Freeform 12">
              <a:extLst>
                <a:ext uri="{FF2B5EF4-FFF2-40B4-BE49-F238E27FC236}">
                  <a16:creationId xmlns:a16="http://schemas.microsoft.com/office/drawing/2014/main" id="{94CCE8C7-E8BB-47EB-BBC7-5E8948F8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9" name="Freeform 13">
              <a:extLst>
                <a:ext uri="{FF2B5EF4-FFF2-40B4-BE49-F238E27FC236}">
                  <a16:creationId xmlns:a16="http://schemas.microsoft.com/office/drawing/2014/main" id="{2665878D-6479-49F4-BD1C-D1BE63CAB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0" name="Freeform 14">
              <a:extLst>
                <a:ext uri="{FF2B5EF4-FFF2-40B4-BE49-F238E27FC236}">
                  <a16:creationId xmlns:a16="http://schemas.microsoft.com/office/drawing/2014/main" id="{C6400AEB-4991-4E07-8599-C36A9E354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1" name="Freeform 15">
              <a:extLst>
                <a:ext uri="{FF2B5EF4-FFF2-40B4-BE49-F238E27FC236}">
                  <a16:creationId xmlns:a16="http://schemas.microsoft.com/office/drawing/2014/main" id="{0C2AEB7A-70D9-4DE7-B97A-0325DBC9F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2" name="Freeform 16">
              <a:extLst>
                <a:ext uri="{FF2B5EF4-FFF2-40B4-BE49-F238E27FC236}">
                  <a16:creationId xmlns:a16="http://schemas.microsoft.com/office/drawing/2014/main" id="{FC03DDD2-9CC7-40B7-A632-50BF3E3F6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3" name="Freeform 17">
              <a:extLst>
                <a:ext uri="{FF2B5EF4-FFF2-40B4-BE49-F238E27FC236}">
                  <a16:creationId xmlns:a16="http://schemas.microsoft.com/office/drawing/2014/main" id="{7F0B3262-F0EC-44D3-AA37-9552D248C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4" name="Freeform 18">
              <a:extLst>
                <a:ext uri="{FF2B5EF4-FFF2-40B4-BE49-F238E27FC236}">
                  <a16:creationId xmlns:a16="http://schemas.microsoft.com/office/drawing/2014/main" id="{1839BD80-9BF2-49B4-BB03-B5AAB359B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BDC00C45-9216-4702-A31A-391B1D89C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6" name="Freeform 20">
              <a:extLst>
                <a:ext uri="{FF2B5EF4-FFF2-40B4-BE49-F238E27FC236}">
                  <a16:creationId xmlns:a16="http://schemas.microsoft.com/office/drawing/2014/main" id="{5FB0F70F-34B9-4938-B487-312A0BF0E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7" name="Freeform 21">
              <a:extLst>
                <a:ext uri="{FF2B5EF4-FFF2-40B4-BE49-F238E27FC236}">
                  <a16:creationId xmlns:a16="http://schemas.microsoft.com/office/drawing/2014/main" id="{791D1EE1-5A08-47A7-8D44-0940DEF5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8" name="Freeform 22">
              <a:extLst>
                <a:ext uri="{FF2B5EF4-FFF2-40B4-BE49-F238E27FC236}">
                  <a16:creationId xmlns:a16="http://schemas.microsoft.com/office/drawing/2014/main" id="{E04F3404-E41A-43F9-AC45-52EB0874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05" name="Group 179">
            <a:extLst>
              <a:ext uri="{FF2B5EF4-FFF2-40B4-BE49-F238E27FC236}">
                <a16:creationId xmlns:a16="http://schemas.microsoft.com/office/drawing/2014/main" id="{C1BC7BDB-967A-4559-AA14-041BCB87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181" name="Freeform 27">
              <a:extLst>
                <a:ext uri="{FF2B5EF4-FFF2-40B4-BE49-F238E27FC236}">
                  <a16:creationId xmlns:a16="http://schemas.microsoft.com/office/drawing/2014/main" id="{A39F46EA-3E4A-46CA-BCB8-CA695ED3F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2" name="Freeform 28">
              <a:extLst>
                <a:ext uri="{FF2B5EF4-FFF2-40B4-BE49-F238E27FC236}">
                  <a16:creationId xmlns:a16="http://schemas.microsoft.com/office/drawing/2014/main" id="{491A4A32-7F8C-4CA7-9281-9761F0357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3" name="Freeform 29">
              <a:extLst>
                <a:ext uri="{FF2B5EF4-FFF2-40B4-BE49-F238E27FC236}">
                  <a16:creationId xmlns:a16="http://schemas.microsoft.com/office/drawing/2014/main" id="{46B02D76-3CD9-4DF5-A3AD-793E7204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4" name="Freeform 30">
              <a:extLst>
                <a:ext uri="{FF2B5EF4-FFF2-40B4-BE49-F238E27FC236}">
                  <a16:creationId xmlns:a16="http://schemas.microsoft.com/office/drawing/2014/main" id="{E579A2FB-E98B-4144-9D52-3A72BD8D1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5" name="Freeform 31">
              <a:extLst>
                <a:ext uri="{FF2B5EF4-FFF2-40B4-BE49-F238E27FC236}">
                  <a16:creationId xmlns:a16="http://schemas.microsoft.com/office/drawing/2014/main" id="{65E500DD-EB71-44B5-A2FA-88E99643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6" name="Freeform 32">
              <a:extLst>
                <a:ext uri="{FF2B5EF4-FFF2-40B4-BE49-F238E27FC236}">
                  <a16:creationId xmlns:a16="http://schemas.microsoft.com/office/drawing/2014/main" id="{04D6AAD6-45AE-454A-9206-8B90E8A26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7" name="Freeform 33">
              <a:extLst>
                <a:ext uri="{FF2B5EF4-FFF2-40B4-BE49-F238E27FC236}">
                  <a16:creationId xmlns:a16="http://schemas.microsoft.com/office/drawing/2014/main" id="{F7399B13-8510-45F6-98C4-0F14C0B37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8" name="Freeform 34">
              <a:extLst>
                <a:ext uri="{FF2B5EF4-FFF2-40B4-BE49-F238E27FC236}">
                  <a16:creationId xmlns:a16="http://schemas.microsoft.com/office/drawing/2014/main" id="{CA595445-6A38-4465-9A5D-9705388D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9" name="Freeform 35">
              <a:extLst>
                <a:ext uri="{FF2B5EF4-FFF2-40B4-BE49-F238E27FC236}">
                  <a16:creationId xmlns:a16="http://schemas.microsoft.com/office/drawing/2014/main" id="{21D40BAF-4AE0-46F4-BD65-057F0DC66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0" name="Freeform 36">
              <a:extLst>
                <a:ext uri="{FF2B5EF4-FFF2-40B4-BE49-F238E27FC236}">
                  <a16:creationId xmlns:a16="http://schemas.microsoft.com/office/drawing/2014/main" id="{B17F2D73-16DF-4138-B72D-E5B2047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DB8ABBC2-6C0C-4F6E-97EB-55B3B7B2F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2" name="Freeform 38">
              <a:extLst>
                <a:ext uri="{FF2B5EF4-FFF2-40B4-BE49-F238E27FC236}">
                  <a16:creationId xmlns:a16="http://schemas.microsoft.com/office/drawing/2014/main" id="{7A49885E-6B05-41B6-B47F-9D24456F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06" name="Rectangle 193">
            <a:extLst>
              <a:ext uri="{FF2B5EF4-FFF2-40B4-BE49-F238E27FC236}">
                <a16:creationId xmlns:a16="http://schemas.microsoft.com/office/drawing/2014/main" id="{BDADA868-08FE-425A-AEF9-B622F9373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7" name="Freeform 11">
            <a:extLst>
              <a:ext uri="{FF2B5EF4-FFF2-40B4-BE49-F238E27FC236}">
                <a16:creationId xmlns:a16="http://schemas.microsoft.com/office/drawing/2014/main" id="{4AE17B7F-6C2F-42A9-946F-8FF49617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08" name="Rectangle 197">
            <a:extLst>
              <a:ext uri="{FF2B5EF4-FFF2-40B4-BE49-F238E27FC236}">
                <a16:creationId xmlns:a16="http://schemas.microsoft.com/office/drawing/2014/main" id="{F966DD2F-FBF5-41CE-A3F4-565352D95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9" name="Title 1"/>
          <p:cNvSpPr txBox="1">
            <a:spLocks noGrp="1"/>
          </p:cNvSpPr>
          <p:nvPr>
            <p:ph type="title"/>
          </p:nvPr>
        </p:nvSpPr>
        <p:spPr>
          <a:xfrm>
            <a:off x="1346172" y="624110"/>
            <a:ext cx="7284749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defTabSz="393192">
              <a:defRPr sz="3784"/>
            </a:lvl1pPr>
          </a:lstStyle>
          <a:p>
            <a:pPr defTabSz="457200"/>
            <a:r>
              <a:rPr lang="en-US" sz="3600"/>
              <a:t>Criticità nella transizione ospedale-territorio</a:t>
            </a:r>
          </a:p>
        </p:txBody>
      </p:sp>
      <p:sp>
        <p:nvSpPr>
          <p:cNvPr id="209" name="Rectangle 199">
            <a:extLst>
              <a:ext uri="{FF2B5EF4-FFF2-40B4-BE49-F238E27FC236}">
                <a16:creationId xmlns:a16="http://schemas.microsoft.com/office/drawing/2014/main" id="{F46FCE2B-F2D2-466E-B0AA-8E341DB49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0" name="Freeform 11">
            <a:extLst>
              <a:ext uri="{FF2B5EF4-FFF2-40B4-BE49-F238E27FC236}">
                <a16:creationId xmlns:a16="http://schemas.microsoft.com/office/drawing/2014/main" id="{2BD31C98-199A-4722-A1A5-4393A43E7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211" name="Content Placeholder 2">
            <a:extLst>
              <a:ext uri="{FF2B5EF4-FFF2-40B4-BE49-F238E27FC236}">
                <a16:creationId xmlns:a16="http://schemas.microsoft.com/office/drawing/2014/main" id="{972762FC-EA89-4C56-D246-8CBBC8E2C0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2219552"/>
              </p:ext>
            </p:extLst>
          </p:nvPr>
        </p:nvGraphicFramePr>
        <p:xfrm>
          <a:off x="1346172" y="2222983"/>
          <a:ext cx="6740553" cy="365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 171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485804"/>
            <a:ext cx="4150143" cy="3510776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6" name="Screenshot 2025-05-18 alle 20.11.36.png" descr="Screenshot 2025-05-18 alle 20.11.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64" y="1691142"/>
            <a:ext cx="3894163" cy="1100101"/>
          </a:xfrm>
          <a:prstGeom prst="rect">
            <a:avLst/>
          </a:prstGeom>
        </p:spPr>
      </p:pic>
      <p:sp>
        <p:nvSpPr>
          <p:cNvPr id="180" name="Rectangle 173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4157449"/>
            <a:ext cx="2014746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5" name="Screenshot 2025-05-18 alle 20.10.39.png" descr="Screenshot 2025-05-18 alle 20.10.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99" y="4850189"/>
            <a:ext cx="1750232" cy="831360"/>
          </a:xfrm>
          <a:prstGeom prst="rect">
            <a:avLst/>
          </a:prstGeom>
        </p:spPr>
      </p:pic>
      <p:sp>
        <p:nvSpPr>
          <p:cNvPr id="181" name="Rectangle 175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98870" y="4157449"/>
            <a:ext cx="2014746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4" name="Screenshot 2025-05-18 alle 20.07.23.png" descr="Screenshot 2025-05-18 alle 20.07.2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126" y="4906493"/>
            <a:ext cx="1750233" cy="761351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7141" y="485805"/>
            <a:ext cx="4133384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7" name="Screenshot 2025-05-20 alle 06.55.05.png" descr="Screenshot 2025-05-20 alle 06.55.0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339" y="635943"/>
            <a:ext cx="2374986" cy="558820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 178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485804"/>
            <a:ext cx="4150143" cy="3510776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Screenshot 2025-05-18 alle 20.17.29.png" descr="Screenshot 2025-05-18 alle 20.17.2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64" y="1584053"/>
            <a:ext cx="3894163" cy="1314279"/>
          </a:xfrm>
          <a:prstGeom prst="rect">
            <a:avLst/>
          </a:prstGeom>
        </p:spPr>
      </p:pic>
      <p:sp>
        <p:nvSpPr>
          <p:cNvPr id="181" name="Rectangle 180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4157449"/>
            <a:ext cx="2014746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2" name="Screenshot 2025-05-18 alle 20.19.59.png" descr="Screenshot 2025-05-18 alle 20.19.5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99" y="4471702"/>
            <a:ext cx="1750232" cy="1588334"/>
          </a:xfrm>
          <a:prstGeom prst="rect">
            <a:avLst/>
          </a:prstGeom>
        </p:spPr>
      </p:pic>
      <p:sp>
        <p:nvSpPr>
          <p:cNvPr id="183" name="Rectangle 182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98870" y="4157449"/>
            <a:ext cx="2014746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" name="Screenshot 2025-05-20 alle 06.58.13.png" descr="Screenshot 2025-05-20 alle 06.58.1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126" y="4525817"/>
            <a:ext cx="1750233" cy="1522702"/>
          </a:xfrm>
          <a:prstGeom prst="rect">
            <a:avLst/>
          </a:prstGeom>
        </p:spPr>
      </p:pic>
      <p:sp>
        <p:nvSpPr>
          <p:cNvPr id="185" name="Rectangle 184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7141" y="485805"/>
            <a:ext cx="4133384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3" name="Screenshot 2025-05-18 alle 20.21.27.png" descr="Screenshot 2025-05-18 alle 20.21.2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784" y="635943"/>
            <a:ext cx="3744097" cy="558820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creenshot 2025-05-18 alle 20.28.31.png" descr="Screenshot 2025-05-18 alle 20.28.3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242" y="168861"/>
            <a:ext cx="4574862" cy="1489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Screenshot 2025-05-18 alle 20.29.42.png" descr="Screenshot 2025-05-18 alle 20.29.4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5" y="1790159"/>
            <a:ext cx="4066635" cy="1908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creenshot 2025-05-18 alle 20.39.24.png" descr="Screenshot 2025-05-18 alle 20.39.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9865" y="267812"/>
            <a:ext cx="5030045" cy="2014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creenshot 2025-05-18 alle 20.39.09.png" descr="Screenshot 2025-05-18 alle 20.39.0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338" y="2233755"/>
            <a:ext cx="4479391" cy="215992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Nella chirurgia barbarica ambulatoriale, l’infermiere assume un ruolo chiave nel  continuum care post-dimissione."/>
          <p:cNvSpPr txBox="1"/>
          <p:nvPr/>
        </p:nvSpPr>
        <p:spPr>
          <a:xfrm>
            <a:off x="665361" y="5463025"/>
            <a:ext cx="7813278" cy="692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100"/>
            </a:lvl1pPr>
          </a:lstStyle>
          <a:p>
            <a:r>
              <a:t>Nella chirurgia barbarica ambulatoriale, l’infermiere assume un ruolo chiave nel  continuum care post-dimissione.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creenshot 2025-05-18 alle 20.46.37.png" descr="Screenshot 2025-05-18 alle 20.46.3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981" y="-326829"/>
            <a:ext cx="6404653" cy="4184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Screenshot 2025-05-18 alle 20.46.58.png" descr="Screenshot 2025-05-18 alle 20.46.5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" y="4566705"/>
            <a:ext cx="7849018" cy="1981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creenshot 2025-05-18 alle 20.47.26.png" descr="Screenshot 2025-05-18 alle 20.47.2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122" y="986869"/>
            <a:ext cx="2984015" cy="3010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roup 198">
            <a:extLst>
              <a:ext uri="{FF2B5EF4-FFF2-40B4-BE49-F238E27FC236}">
                <a16:creationId xmlns:a16="http://schemas.microsoft.com/office/drawing/2014/main" id="{183CFBA6-CE65-403A-9402-96B75FC89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200" name="Freeform 11">
              <a:extLst>
                <a:ext uri="{FF2B5EF4-FFF2-40B4-BE49-F238E27FC236}">
                  <a16:creationId xmlns:a16="http://schemas.microsoft.com/office/drawing/2014/main" id="{59AF335C-09EE-4959-A2C9-B32F3C6C1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1" name="Freeform 12">
              <a:extLst>
                <a:ext uri="{FF2B5EF4-FFF2-40B4-BE49-F238E27FC236}">
                  <a16:creationId xmlns:a16="http://schemas.microsoft.com/office/drawing/2014/main" id="{94CCE8C7-E8BB-47EB-BBC7-5E8948F8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2" name="Freeform 13">
              <a:extLst>
                <a:ext uri="{FF2B5EF4-FFF2-40B4-BE49-F238E27FC236}">
                  <a16:creationId xmlns:a16="http://schemas.microsoft.com/office/drawing/2014/main" id="{2665878D-6479-49F4-BD1C-D1BE63CAB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3" name="Freeform 14">
              <a:extLst>
                <a:ext uri="{FF2B5EF4-FFF2-40B4-BE49-F238E27FC236}">
                  <a16:creationId xmlns:a16="http://schemas.microsoft.com/office/drawing/2014/main" id="{C6400AEB-4991-4E07-8599-C36A9E354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4" name="Freeform 15">
              <a:extLst>
                <a:ext uri="{FF2B5EF4-FFF2-40B4-BE49-F238E27FC236}">
                  <a16:creationId xmlns:a16="http://schemas.microsoft.com/office/drawing/2014/main" id="{0C2AEB7A-70D9-4DE7-B97A-0325DBC9F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5" name="Freeform 16">
              <a:extLst>
                <a:ext uri="{FF2B5EF4-FFF2-40B4-BE49-F238E27FC236}">
                  <a16:creationId xmlns:a16="http://schemas.microsoft.com/office/drawing/2014/main" id="{FC03DDD2-9CC7-40B7-A632-50BF3E3F6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6" name="Freeform 17">
              <a:extLst>
                <a:ext uri="{FF2B5EF4-FFF2-40B4-BE49-F238E27FC236}">
                  <a16:creationId xmlns:a16="http://schemas.microsoft.com/office/drawing/2014/main" id="{7F0B3262-F0EC-44D3-AA37-9552D248C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7" name="Freeform 18">
              <a:extLst>
                <a:ext uri="{FF2B5EF4-FFF2-40B4-BE49-F238E27FC236}">
                  <a16:creationId xmlns:a16="http://schemas.microsoft.com/office/drawing/2014/main" id="{1839BD80-9BF2-49B4-BB03-B5AAB359B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8" name="Freeform 19">
              <a:extLst>
                <a:ext uri="{FF2B5EF4-FFF2-40B4-BE49-F238E27FC236}">
                  <a16:creationId xmlns:a16="http://schemas.microsoft.com/office/drawing/2014/main" id="{BDC00C45-9216-4702-A31A-391B1D89C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9" name="Freeform 20">
              <a:extLst>
                <a:ext uri="{FF2B5EF4-FFF2-40B4-BE49-F238E27FC236}">
                  <a16:creationId xmlns:a16="http://schemas.microsoft.com/office/drawing/2014/main" id="{5FB0F70F-34B9-4938-B487-312A0BF0E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791D1EE1-5A08-47A7-8D44-0940DEF5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1" name="Freeform 22">
              <a:extLst>
                <a:ext uri="{FF2B5EF4-FFF2-40B4-BE49-F238E27FC236}">
                  <a16:creationId xmlns:a16="http://schemas.microsoft.com/office/drawing/2014/main" id="{E04F3404-E41A-43F9-AC45-52EB0874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C1BC7BDB-967A-4559-AA14-041BCB87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14" name="Freeform 27">
              <a:extLst>
                <a:ext uri="{FF2B5EF4-FFF2-40B4-BE49-F238E27FC236}">
                  <a16:creationId xmlns:a16="http://schemas.microsoft.com/office/drawing/2014/main" id="{A39F46EA-3E4A-46CA-BCB8-CA695ED3F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5" name="Freeform 28">
              <a:extLst>
                <a:ext uri="{FF2B5EF4-FFF2-40B4-BE49-F238E27FC236}">
                  <a16:creationId xmlns:a16="http://schemas.microsoft.com/office/drawing/2014/main" id="{491A4A32-7F8C-4CA7-9281-9761F0357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6" name="Freeform 29">
              <a:extLst>
                <a:ext uri="{FF2B5EF4-FFF2-40B4-BE49-F238E27FC236}">
                  <a16:creationId xmlns:a16="http://schemas.microsoft.com/office/drawing/2014/main" id="{46B02D76-3CD9-4DF5-A3AD-793E7204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7" name="Freeform 30">
              <a:extLst>
                <a:ext uri="{FF2B5EF4-FFF2-40B4-BE49-F238E27FC236}">
                  <a16:creationId xmlns:a16="http://schemas.microsoft.com/office/drawing/2014/main" id="{E579A2FB-E98B-4144-9D52-3A72BD8D1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8" name="Freeform 31">
              <a:extLst>
                <a:ext uri="{FF2B5EF4-FFF2-40B4-BE49-F238E27FC236}">
                  <a16:creationId xmlns:a16="http://schemas.microsoft.com/office/drawing/2014/main" id="{65E500DD-EB71-44B5-A2FA-88E99643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9" name="Freeform 32">
              <a:extLst>
                <a:ext uri="{FF2B5EF4-FFF2-40B4-BE49-F238E27FC236}">
                  <a16:creationId xmlns:a16="http://schemas.microsoft.com/office/drawing/2014/main" id="{04D6AAD6-45AE-454A-9206-8B90E8A26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0" name="Freeform 33">
              <a:extLst>
                <a:ext uri="{FF2B5EF4-FFF2-40B4-BE49-F238E27FC236}">
                  <a16:creationId xmlns:a16="http://schemas.microsoft.com/office/drawing/2014/main" id="{F7399B13-8510-45F6-98C4-0F14C0B37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1" name="Freeform 34">
              <a:extLst>
                <a:ext uri="{FF2B5EF4-FFF2-40B4-BE49-F238E27FC236}">
                  <a16:creationId xmlns:a16="http://schemas.microsoft.com/office/drawing/2014/main" id="{CA595445-6A38-4465-9A5D-9705388D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2" name="Freeform 35">
              <a:extLst>
                <a:ext uri="{FF2B5EF4-FFF2-40B4-BE49-F238E27FC236}">
                  <a16:creationId xmlns:a16="http://schemas.microsoft.com/office/drawing/2014/main" id="{21D40BAF-4AE0-46F4-BD65-057F0DC66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3" name="Freeform 36">
              <a:extLst>
                <a:ext uri="{FF2B5EF4-FFF2-40B4-BE49-F238E27FC236}">
                  <a16:creationId xmlns:a16="http://schemas.microsoft.com/office/drawing/2014/main" id="{B17F2D73-16DF-4138-B72D-E5B2047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4" name="Freeform 37">
              <a:extLst>
                <a:ext uri="{FF2B5EF4-FFF2-40B4-BE49-F238E27FC236}">
                  <a16:creationId xmlns:a16="http://schemas.microsoft.com/office/drawing/2014/main" id="{DB8ABBC2-6C0C-4F6E-97EB-55B3B7B2F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5" name="Freeform 38">
              <a:extLst>
                <a:ext uri="{FF2B5EF4-FFF2-40B4-BE49-F238E27FC236}">
                  <a16:creationId xmlns:a16="http://schemas.microsoft.com/office/drawing/2014/main" id="{7A49885E-6B05-41B6-B47F-9D24456F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27" name="Rectangle 226">
            <a:extLst>
              <a:ext uri="{FF2B5EF4-FFF2-40B4-BE49-F238E27FC236}">
                <a16:creationId xmlns:a16="http://schemas.microsoft.com/office/drawing/2014/main" id="{BDADA868-08FE-425A-AEF9-B622F9373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9" name="Freeform 11">
            <a:extLst>
              <a:ext uri="{FF2B5EF4-FFF2-40B4-BE49-F238E27FC236}">
                <a16:creationId xmlns:a16="http://schemas.microsoft.com/office/drawing/2014/main" id="{4AE17B7F-6C2F-42A9-946F-8FF49617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F966DD2F-FBF5-41CE-A3F4-565352D95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" name="Title 1"/>
          <p:cNvSpPr txBox="1">
            <a:spLocks noGrp="1"/>
          </p:cNvSpPr>
          <p:nvPr>
            <p:ph type="title"/>
          </p:nvPr>
        </p:nvSpPr>
        <p:spPr>
          <a:xfrm>
            <a:off x="1346172" y="624110"/>
            <a:ext cx="7284749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defTabSz="393192">
              <a:defRPr sz="3784"/>
            </a:lvl1pPr>
          </a:lstStyle>
          <a:p>
            <a:pPr defTabSz="457200"/>
            <a:r>
              <a:rPr lang="en-US" sz="3600"/>
              <a:t>Buone pratiche infermieristiche post-dimissione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F46FCE2B-F2D2-466E-B0AA-8E341DB49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5" name="Freeform 11">
            <a:extLst>
              <a:ext uri="{FF2B5EF4-FFF2-40B4-BE49-F238E27FC236}">
                <a16:creationId xmlns:a16="http://schemas.microsoft.com/office/drawing/2014/main" id="{2BD31C98-199A-4722-A1A5-4393A43E7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195" name="Content Placeholder 2">
            <a:extLst>
              <a:ext uri="{FF2B5EF4-FFF2-40B4-BE49-F238E27FC236}">
                <a16:creationId xmlns:a16="http://schemas.microsoft.com/office/drawing/2014/main" id="{97075CFD-968A-D062-D40D-6C937C311B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6853274"/>
              </p:ext>
            </p:extLst>
          </p:nvPr>
        </p:nvGraphicFramePr>
        <p:xfrm>
          <a:off x="1346172" y="2222983"/>
          <a:ext cx="6740553" cy="365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Focus: Educazione del paziente</a:t>
            </a:r>
          </a:p>
        </p:txBody>
      </p:sp>
      <p:sp>
        <p:nvSpPr>
          <p:cNvPr id="198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Individualizzata, multicanale, iterativa</a:t>
            </a:r>
          </a:p>
          <a:p>
            <a:r>
              <a:t>Temi chiave: alimentazione, attività fisica, integrazione, cura della ferita, segni di allarme, gestione del dolore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275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0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1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2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3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4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5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6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7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8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9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0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76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4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5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6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7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8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9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0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1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2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3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4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36" name="Rectangle 235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8" name="Freeform 11">
            <a:extLst>
              <a:ext uri="{FF2B5EF4-FFF2-40B4-BE49-F238E27FC236}">
                <a16:creationId xmlns:a16="http://schemas.microsoft.com/office/drawing/2014/main" id="{BFE4781A-41C7-4F27-8792-A74EFB8E5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240" name="Rectangle 239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Title 1"/>
          <p:cNvSpPr txBox="1">
            <a:spLocks noGrp="1"/>
          </p:cNvSpPr>
          <p:nvPr>
            <p:ph type="title"/>
          </p:nvPr>
        </p:nvSpPr>
        <p:spPr>
          <a:xfrm>
            <a:off x="784514" y="942108"/>
            <a:ext cx="2442412" cy="4969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>
                <a:solidFill>
                  <a:schemeClr val="tx2">
                    <a:lumMod val="75000"/>
                  </a:schemeClr>
                </a:solidFill>
              </a:rPr>
              <a:t>Conclusioni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507495" y="0"/>
            <a:ext cx="4632727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247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8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9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0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1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2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3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4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5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6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7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8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0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3786796" y="942108"/>
            <a:ext cx="4841662" cy="4969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L’infermiere è essenziale per garantire continuità di cura e sicurezza</a:t>
            </a:r>
          </a:p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Favorisce empowerment e prevenzione delle complicanze</a:t>
            </a:r>
          </a:p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Serve investire in formazione e percorsi integrati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roup 211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213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4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5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6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7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8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9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0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1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2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3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4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27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8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9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0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1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2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3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4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5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6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7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8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40" name="Rectangle 239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2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244" name="Rectangle 243">
            <a:extLst>
              <a:ext uri="{FF2B5EF4-FFF2-40B4-BE49-F238E27FC236}">
                <a16:creationId xmlns:a16="http://schemas.microsoft.com/office/drawing/2014/main" id="{F81819F9-8CAC-4A6C-8F06-0482027F9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Grazie per l’attenzione"/>
          <p:cNvSpPr txBox="1"/>
          <p:nvPr/>
        </p:nvSpPr>
        <p:spPr>
          <a:xfrm>
            <a:off x="2529796" y="1864865"/>
            <a:ext cx="6098663" cy="22627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 sz="4500"/>
            </a:lvl1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Grazie per l’attenzione</a:t>
            </a:r>
          </a:p>
        </p:txBody>
      </p:sp>
      <p:sp>
        <p:nvSpPr>
          <p:cNvPr id="280" name="Rectangle 245">
            <a:extLst>
              <a:ext uri="{FF2B5EF4-FFF2-40B4-BE49-F238E27FC236}">
                <a16:creationId xmlns:a16="http://schemas.microsoft.com/office/drawing/2014/main" id="{4A98CC08-AEC2-4E8F-8F52-0F5C6372D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386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5D1545E6-EB3C-4478-A661-A2CA963F1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249" name="Freeform 11">
              <a:extLst>
                <a:ext uri="{FF2B5EF4-FFF2-40B4-BE49-F238E27FC236}">
                  <a16:creationId xmlns:a16="http://schemas.microsoft.com/office/drawing/2014/main" id="{B2E5B960-0C5D-4F77-8E9F-9F3D883D8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0" name="Freeform 12">
              <a:extLst>
                <a:ext uri="{FF2B5EF4-FFF2-40B4-BE49-F238E27FC236}">
                  <a16:creationId xmlns:a16="http://schemas.microsoft.com/office/drawing/2014/main" id="{258E44FC-92AD-43A0-BB05-DB268C82D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1" name="Freeform 13">
              <a:extLst>
                <a:ext uri="{FF2B5EF4-FFF2-40B4-BE49-F238E27FC236}">
                  <a16:creationId xmlns:a16="http://schemas.microsoft.com/office/drawing/2014/main" id="{C63D3083-A56C-4199-8DE0-63C8BE9ED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2" name="Freeform 14">
              <a:extLst>
                <a:ext uri="{FF2B5EF4-FFF2-40B4-BE49-F238E27FC236}">
                  <a16:creationId xmlns:a16="http://schemas.microsoft.com/office/drawing/2014/main" id="{C7CD3581-635D-438F-A64F-68404E7AE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3" name="Freeform 15">
              <a:extLst>
                <a:ext uri="{FF2B5EF4-FFF2-40B4-BE49-F238E27FC236}">
                  <a16:creationId xmlns:a16="http://schemas.microsoft.com/office/drawing/2014/main" id="{AD6904C0-211C-41A2-BDB8-3B07C90BB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4" name="Freeform 16">
              <a:extLst>
                <a:ext uri="{FF2B5EF4-FFF2-40B4-BE49-F238E27FC236}">
                  <a16:creationId xmlns:a16="http://schemas.microsoft.com/office/drawing/2014/main" id="{B0837DA6-CAF9-4E78-A39E-6358EDE2B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5" name="Freeform 17">
              <a:extLst>
                <a:ext uri="{FF2B5EF4-FFF2-40B4-BE49-F238E27FC236}">
                  <a16:creationId xmlns:a16="http://schemas.microsoft.com/office/drawing/2014/main" id="{0A99DD7D-3AB3-471E-842F-8AFEA09D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6" name="Freeform 18">
              <a:extLst>
                <a:ext uri="{FF2B5EF4-FFF2-40B4-BE49-F238E27FC236}">
                  <a16:creationId xmlns:a16="http://schemas.microsoft.com/office/drawing/2014/main" id="{9C70B0D4-92FE-478F-86BD-93BA2C4DF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7" name="Freeform 19">
              <a:extLst>
                <a:ext uri="{FF2B5EF4-FFF2-40B4-BE49-F238E27FC236}">
                  <a16:creationId xmlns:a16="http://schemas.microsoft.com/office/drawing/2014/main" id="{C9156BE6-11D4-4696-9E3F-C325BFAC8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8" name="Freeform 20">
              <a:extLst>
                <a:ext uri="{FF2B5EF4-FFF2-40B4-BE49-F238E27FC236}">
                  <a16:creationId xmlns:a16="http://schemas.microsoft.com/office/drawing/2014/main" id="{4E667226-1D20-4A9D-BBE3-AC17EA43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9" name="Freeform 21">
              <a:extLst>
                <a:ext uri="{FF2B5EF4-FFF2-40B4-BE49-F238E27FC236}">
                  <a16:creationId xmlns:a16="http://schemas.microsoft.com/office/drawing/2014/main" id="{2F87E3B6-5202-4434-9B26-42B46774F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1" name="Freeform 22">
              <a:extLst>
                <a:ext uri="{FF2B5EF4-FFF2-40B4-BE49-F238E27FC236}">
                  <a16:creationId xmlns:a16="http://schemas.microsoft.com/office/drawing/2014/main" id="{AEA5E85F-F1F4-40E4-A62C-95324F674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40A75861-F6C5-44A9-B161-B03701CBD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263" name="Freeform 27">
              <a:extLst>
                <a:ext uri="{FF2B5EF4-FFF2-40B4-BE49-F238E27FC236}">
                  <a16:creationId xmlns:a16="http://schemas.microsoft.com/office/drawing/2014/main" id="{72EE642D-4F69-47C0-99BA-CE43503573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4" name="Freeform 28">
              <a:extLst>
                <a:ext uri="{FF2B5EF4-FFF2-40B4-BE49-F238E27FC236}">
                  <a16:creationId xmlns:a16="http://schemas.microsoft.com/office/drawing/2014/main" id="{26178CE4-DA2D-46EA-AB8D-341C5AC56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5" name="Freeform 29">
              <a:extLst>
                <a:ext uri="{FF2B5EF4-FFF2-40B4-BE49-F238E27FC236}">
                  <a16:creationId xmlns:a16="http://schemas.microsoft.com/office/drawing/2014/main" id="{698E9F53-8381-4FA5-A510-846925D24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6" name="Freeform 30">
              <a:extLst>
                <a:ext uri="{FF2B5EF4-FFF2-40B4-BE49-F238E27FC236}">
                  <a16:creationId xmlns:a16="http://schemas.microsoft.com/office/drawing/2014/main" id="{B13CE284-F21E-411B-BB8E-9C03B853C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7" name="Freeform 31">
              <a:extLst>
                <a:ext uri="{FF2B5EF4-FFF2-40B4-BE49-F238E27FC236}">
                  <a16:creationId xmlns:a16="http://schemas.microsoft.com/office/drawing/2014/main" id="{23DF4578-4703-437C-A797-2A2D0CEE5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8" name="Freeform 32">
              <a:extLst>
                <a:ext uri="{FF2B5EF4-FFF2-40B4-BE49-F238E27FC236}">
                  <a16:creationId xmlns:a16="http://schemas.microsoft.com/office/drawing/2014/main" id="{F878F330-AF64-4F8F-88FD-A4A408D6D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9" name="Freeform 33">
              <a:extLst>
                <a:ext uri="{FF2B5EF4-FFF2-40B4-BE49-F238E27FC236}">
                  <a16:creationId xmlns:a16="http://schemas.microsoft.com/office/drawing/2014/main" id="{AC9B00BF-4FB7-42FA-BBBD-7DB54ED3F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0" name="Freeform 34">
              <a:extLst>
                <a:ext uri="{FF2B5EF4-FFF2-40B4-BE49-F238E27FC236}">
                  <a16:creationId xmlns:a16="http://schemas.microsoft.com/office/drawing/2014/main" id="{BD3D64CA-2AAD-4609-8DAA-3EAD4609A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1" name="Freeform 35">
              <a:extLst>
                <a:ext uri="{FF2B5EF4-FFF2-40B4-BE49-F238E27FC236}">
                  <a16:creationId xmlns:a16="http://schemas.microsoft.com/office/drawing/2014/main" id="{C669E05A-8550-4E91-B29E-E1912228E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2" name="Freeform 36">
              <a:extLst>
                <a:ext uri="{FF2B5EF4-FFF2-40B4-BE49-F238E27FC236}">
                  <a16:creationId xmlns:a16="http://schemas.microsoft.com/office/drawing/2014/main" id="{F8C1FD53-1E8F-46CA-BC2D-FCEC4DAE0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3" name="Freeform 37">
              <a:extLst>
                <a:ext uri="{FF2B5EF4-FFF2-40B4-BE49-F238E27FC236}">
                  <a16:creationId xmlns:a16="http://schemas.microsoft.com/office/drawing/2014/main" id="{CC97A31F-CFDE-4EA3-98F1-13FDD1670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2" name="Freeform 38">
              <a:extLst>
                <a:ext uri="{FF2B5EF4-FFF2-40B4-BE49-F238E27FC236}">
                  <a16:creationId xmlns:a16="http://schemas.microsoft.com/office/drawing/2014/main" id="{9E1540E7-E6C3-4907-B70A-B17568365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83" name="Freeform 11">
            <a:extLst>
              <a:ext uri="{FF2B5EF4-FFF2-40B4-BE49-F238E27FC236}">
                <a16:creationId xmlns:a16="http://schemas.microsoft.com/office/drawing/2014/main" id="{1310EFE2-B91D-47E7-B117-C2A802800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19" y="3411452"/>
            <a:ext cx="823645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0" name="Rectangle 104">
            <a:extLst>
              <a:ext uri="{FF2B5EF4-FFF2-40B4-BE49-F238E27FC236}">
                <a16:creationId xmlns:a16="http://schemas.microsoft.com/office/drawing/2014/main" id="{B7961235-F42C-4C83-B51B-7416382FB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06">
            <a:extLst>
              <a:ext uri="{FF2B5EF4-FFF2-40B4-BE49-F238E27FC236}">
                <a16:creationId xmlns:a16="http://schemas.microsoft.com/office/drawing/2014/main" id="{254A09A1-AE33-4C84-B62F-DC061FD56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Title 1"/>
          <p:cNvSpPr txBox="1">
            <a:spLocks noGrp="1"/>
          </p:cNvSpPr>
          <p:nvPr>
            <p:ph type="ctrTitle"/>
          </p:nvPr>
        </p:nvSpPr>
        <p:spPr>
          <a:xfrm>
            <a:off x="405209" y="967417"/>
            <a:ext cx="3960345" cy="39432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z="3500">
                <a:solidFill>
                  <a:srgbClr val="FEFFFF"/>
                </a:solidFill>
              </a:rPr>
              <a:t>Le dimissioni e il continuum care: l’organizzazione infermieristica</a:t>
            </a:r>
          </a:p>
        </p:txBody>
      </p:sp>
      <p:sp>
        <p:nvSpPr>
          <p:cNvPr id="152" name="Freeform 27">
            <a:extLst>
              <a:ext uri="{FF2B5EF4-FFF2-40B4-BE49-F238E27FC236}">
                <a16:creationId xmlns:a16="http://schemas.microsoft.com/office/drawing/2014/main" id="{D62F2749-B982-4ADE-B1EF-679002587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00" name="Screenshot 2025-05-17 alle 21.39.25.png" descr="Screenshot 2025-05-17 alle 21.39.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058" y="1486895"/>
            <a:ext cx="3115313" cy="1324007"/>
          </a:xfrm>
          <a:prstGeom prst="rect">
            <a:avLst/>
          </a:prstGeom>
        </p:spPr>
      </p:pic>
      <p:pic>
        <p:nvPicPr>
          <p:cNvPr id="99" name="Screenshot 2025-05-17 alle 21.22.30.png" descr="Screenshot 2025-05-17 alle 21.22.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058" y="3932437"/>
            <a:ext cx="3115313" cy="15498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B9B5B69-A297-4D2F-8B89-529DA8A27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1" name="Freeform 11">
              <a:extLst>
                <a:ext uri="{FF2B5EF4-FFF2-40B4-BE49-F238E27FC236}">
                  <a16:creationId xmlns:a16="http://schemas.microsoft.com/office/drawing/2014/main" id="{3E39D215-BF38-4094-82D7-61DED1145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2" name="Freeform 12">
              <a:extLst>
                <a:ext uri="{FF2B5EF4-FFF2-40B4-BE49-F238E27FC236}">
                  <a16:creationId xmlns:a16="http://schemas.microsoft.com/office/drawing/2014/main" id="{7412700A-91C4-4126-8F17-3B9449DBB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3" name="Freeform 13">
              <a:extLst>
                <a:ext uri="{FF2B5EF4-FFF2-40B4-BE49-F238E27FC236}">
                  <a16:creationId xmlns:a16="http://schemas.microsoft.com/office/drawing/2014/main" id="{DF985802-25A8-4B99-89F0-2A42EC325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4" name="Freeform 14">
              <a:extLst>
                <a:ext uri="{FF2B5EF4-FFF2-40B4-BE49-F238E27FC236}">
                  <a16:creationId xmlns:a16="http://schemas.microsoft.com/office/drawing/2014/main" id="{F54C35AF-DB92-4205-A779-2A385B714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5" name="Freeform 15">
              <a:extLst>
                <a:ext uri="{FF2B5EF4-FFF2-40B4-BE49-F238E27FC236}">
                  <a16:creationId xmlns:a16="http://schemas.microsoft.com/office/drawing/2014/main" id="{9F845211-1F53-4E0A-891E-B78A206F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6" name="Freeform 16">
              <a:extLst>
                <a:ext uri="{FF2B5EF4-FFF2-40B4-BE49-F238E27FC236}">
                  <a16:creationId xmlns:a16="http://schemas.microsoft.com/office/drawing/2014/main" id="{9149C7DD-9998-4805-BFC8-CEF5F5DF3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7" name="Freeform 17">
              <a:extLst>
                <a:ext uri="{FF2B5EF4-FFF2-40B4-BE49-F238E27FC236}">
                  <a16:creationId xmlns:a16="http://schemas.microsoft.com/office/drawing/2014/main" id="{47C8036D-3ECA-43DA-BAF5-3C65CF41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8" name="Freeform 18">
              <a:extLst>
                <a:ext uri="{FF2B5EF4-FFF2-40B4-BE49-F238E27FC236}">
                  <a16:creationId xmlns:a16="http://schemas.microsoft.com/office/drawing/2014/main" id="{29C15912-CDE8-4DF3-9324-273FB4C86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9" name="Freeform 19">
              <a:extLst>
                <a:ext uri="{FF2B5EF4-FFF2-40B4-BE49-F238E27FC236}">
                  <a16:creationId xmlns:a16="http://schemas.microsoft.com/office/drawing/2014/main" id="{37C68D51-B7DA-4572-AB7E-708540B3C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0" name="Freeform 20">
              <a:extLst>
                <a:ext uri="{FF2B5EF4-FFF2-40B4-BE49-F238E27FC236}">
                  <a16:creationId xmlns:a16="http://schemas.microsoft.com/office/drawing/2014/main" id="{1AF802CB-4E9E-4895-9363-C119914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1" name="Freeform 21">
              <a:extLst>
                <a:ext uri="{FF2B5EF4-FFF2-40B4-BE49-F238E27FC236}">
                  <a16:creationId xmlns:a16="http://schemas.microsoft.com/office/drawing/2014/main" id="{615760E5-5F27-4735-B01C-78E05F3FB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2" name="Freeform 22">
              <a:extLst>
                <a:ext uri="{FF2B5EF4-FFF2-40B4-BE49-F238E27FC236}">
                  <a16:creationId xmlns:a16="http://schemas.microsoft.com/office/drawing/2014/main" id="{DB9C6516-B2DB-432F-BD3A-A1792BD46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C9C8D0D-644B-4B97-B83C-CC8E64361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F8BE1EA6-80CF-446B-A4FE-3F935A51C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6" name="Freeform 28">
              <a:extLst>
                <a:ext uri="{FF2B5EF4-FFF2-40B4-BE49-F238E27FC236}">
                  <a16:creationId xmlns:a16="http://schemas.microsoft.com/office/drawing/2014/main" id="{10E39808-F4F7-43DE-AB53-82B7B55EA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6ED5109A-600A-4C23-9BB3-C4C19C2D9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8" name="Freeform 30">
              <a:extLst>
                <a:ext uri="{FF2B5EF4-FFF2-40B4-BE49-F238E27FC236}">
                  <a16:creationId xmlns:a16="http://schemas.microsoft.com/office/drawing/2014/main" id="{D76FF73F-8CA3-42B0-A680-353805CD2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B26A6949-3BEB-422A-854C-D4E26E4CF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FE07AD25-30AF-40CD-B901-DF1EDBD68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5AA460AF-7760-4F15-881A-6F0BFDBC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EE53C70E-5D92-4C42-A34F-9F7D16006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3" name="Freeform 35">
              <a:extLst>
                <a:ext uri="{FF2B5EF4-FFF2-40B4-BE49-F238E27FC236}">
                  <a16:creationId xmlns:a16="http://schemas.microsoft.com/office/drawing/2014/main" id="{C27614EE-0086-4D34-99BD-52F03708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4" name="Freeform 36">
              <a:extLst>
                <a:ext uri="{FF2B5EF4-FFF2-40B4-BE49-F238E27FC236}">
                  <a16:creationId xmlns:a16="http://schemas.microsoft.com/office/drawing/2014/main" id="{326919B9-3ED4-4744-A713-326B3BAF6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5" name="Freeform 37">
              <a:extLst>
                <a:ext uri="{FF2B5EF4-FFF2-40B4-BE49-F238E27FC236}">
                  <a16:creationId xmlns:a16="http://schemas.microsoft.com/office/drawing/2014/main" id="{898BDBF5-8AA3-49CD-999A-ABA1F7AE3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6" name="Freeform 38">
              <a:extLst>
                <a:ext uri="{FF2B5EF4-FFF2-40B4-BE49-F238E27FC236}">
                  <a16:creationId xmlns:a16="http://schemas.microsoft.com/office/drawing/2014/main" id="{AF8ED3E0-CBE7-48C4-8F9E-FF98079CD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id="{A84F153B-2093-4171-BD2D-1631695C9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0" name="Freeform 11">
            <a:extLst>
              <a:ext uri="{FF2B5EF4-FFF2-40B4-BE49-F238E27FC236}">
                <a16:creationId xmlns:a16="http://schemas.microsoft.com/office/drawing/2014/main" id="{99499096-7355-478E-8CCB-A47EA1B79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262967" y="2133600"/>
            <a:ext cx="3105579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/>
            <a:r>
              <a:rPr lang="en-US" sz="1400">
                <a:solidFill>
                  <a:schemeClr val="tx1"/>
                </a:solidFill>
              </a:rPr>
              <a:t>Crescita degli interventi bariatrici in Italia </a:t>
            </a:r>
          </a:p>
          <a:p>
            <a:pPr indent="-228600"/>
            <a:r>
              <a:rPr lang="en-US" sz="1400">
                <a:solidFill>
                  <a:schemeClr val="tx1"/>
                </a:solidFill>
              </a:rPr>
              <a:t>Impatto sul sistema sanitario</a:t>
            </a:r>
          </a:p>
          <a:p>
            <a:pPr indent="-228600"/>
            <a:r>
              <a:rPr lang="en-US" sz="1400">
                <a:solidFill>
                  <a:schemeClr val="tx1"/>
                </a:solidFill>
              </a:rPr>
              <a:t>Transizione ospedale–territorio come momento critico</a:t>
            </a:r>
          </a:p>
        </p:txBody>
      </p:sp>
      <p:pic>
        <p:nvPicPr>
          <p:cNvPr id="105" name="Screenshot 2025-05-18 alle 16.49.27.png" descr="Screenshot 2025-05-18 alle 16.49.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176" y="645106"/>
            <a:ext cx="3416242" cy="2698831"/>
          </a:xfrm>
          <a:prstGeom prst="rect">
            <a:avLst/>
          </a:prstGeom>
        </p:spPr>
      </p:pic>
      <p:pic>
        <p:nvPicPr>
          <p:cNvPr id="104" name="Screenshot 2025-05-18 alle 16.48.28.png" descr="Screenshot 2025-05-18 alle 16.48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794" y="3508529"/>
            <a:ext cx="3668191" cy="23843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Non solo Chirurgia…"/>
          <p:cNvSpPr txBox="1"/>
          <p:nvPr/>
        </p:nvSpPr>
        <p:spPr>
          <a:xfrm>
            <a:off x="215525" y="494682"/>
            <a:ext cx="5826521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/>
            </a:lvl1pPr>
          </a:lstStyle>
          <a:p>
            <a:r>
              <a:t>Non solo Chirurgia…</a:t>
            </a:r>
          </a:p>
        </p:txBody>
      </p:sp>
      <p:sp>
        <p:nvSpPr>
          <p:cNvPr id="110" name="OBESITA’"/>
          <p:cNvSpPr/>
          <p:nvPr/>
        </p:nvSpPr>
        <p:spPr>
          <a:xfrm>
            <a:off x="276813" y="2144988"/>
            <a:ext cx="2138113" cy="202433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900"/>
            </a:lvl1pPr>
          </a:lstStyle>
          <a:p>
            <a:r>
              <a:t>OBESITA’</a:t>
            </a:r>
          </a:p>
        </p:txBody>
      </p:sp>
      <p:sp>
        <p:nvSpPr>
          <p:cNvPr id="111" name="TEAM…"/>
          <p:cNvSpPr/>
          <p:nvPr/>
        </p:nvSpPr>
        <p:spPr>
          <a:xfrm>
            <a:off x="3145720" y="2144988"/>
            <a:ext cx="2265729" cy="2024339"/>
          </a:xfrm>
          <a:prstGeom prst="roundRect">
            <a:avLst>
              <a:gd name="adj" fmla="val 13826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>
              <a:defRPr sz="1900"/>
            </a:pPr>
            <a:r>
              <a:rPr dirty="0"/>
              <a:t>TEAM </a:t>
            </a:r>
          </a:p>
          <a:p>
            <a:pPr>
              <a:defRPr sz="1900"/>
            </a:pPr>
            <a:r>
              <a:rPr dirty="0"/>
              <a:t>MULTIDISCIPLINARE</a:t>
            </a:r>
          </a:p>
        </p:txBody>
      </p:sp>
      <p:sp>
        <p:nvSpPr>
          <p:cNvPr id="112" name="Freccia 10"/>
          <p:cNvSpPr/>
          <p:nvPr/>
        </p:nvSpPr>
        <p:spPr>
          <a:xfrm>
            <a:off x="2430382" y="2865400"/>
            <a:ext cx="717553" cy="583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113" name="Screenshot 2025-05-17 alle 20.49.56.png" descr="Screenshot 2025-05-17 alle 20.49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207" y="4234699"/>
            <a:ext cx="4000575" cy="2593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62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64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5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6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7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8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9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0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1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3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4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5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178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9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0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1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2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3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4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5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6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7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9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91" name="Rectangle 190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3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715" y="-1"/>
            <a:ext cx="915543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27110" y="228600"/>
            <a:ext cx="2138628" cy="6638625"/>
            <a:chOff x="2487613" y="285750"/>
            <a:chExt cx="2428875" cy="5654676"/>
          </a:xfrm>
        </p:grpSpPr>
        <p:sp>
          <p:nvSpPr>
            <p:cNvPr id="198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9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0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1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2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3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4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5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6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7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8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9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07832" y="-786"/>
            <a:ext cx="1767505" cy="6854040"/>
            <a:chOff x="6627813" y="194833"/>
            <a:chExt cx="1952625" cy="5678918"/>
          </a:xfrm>
        </p:grpSpPr>
        <p:sp>
          <p:nvSpPr>
            <p:cNvPr id="212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3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4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5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6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7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8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9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0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1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2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3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17" name="Title 1"/>
          <p:cNvSpPr txBox="1">
            <a:spLocks noGrp="1"/>
          </p:cNvSpPr>
          <p:nvPr>
            <p:ph type="title"/>
          </p:nvPr>
        </p:nvSpPr>
        <p:spPr>
          <a:xfrm>
            <a:off x="4862322" y="624110"/>
            <a:ext cx="376613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defTabSz="429768">
              <a:defRPr sz="4136"/>
            </a:lvl1pPr>
          </a:lstStyle>
          <a:p>
            <a:pPr defTabSz="457200">
              <a:lnSpc>
                <a:spcPct val="90000"/>
              </a:lnSpc>
            </a:pPr>
            <a:r>
              <a:rPr lang="en-US" sz="2800"/>
              <a:t>La dimissione: un momento strategico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4278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7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3484278" y="714375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19" name="Screenshot 2025-05-18 alle 16.55.10.png" descr="Screenshot 2025-05-18 alle 16.55.10.png"/>
          <p:cNvPicPr>
            <a:picLocks noChangeAspect="1"/>
          </p:cNvPicPr>
          <p:nvPr/>
        </p:nvPicPr>
        <p:blipFill>
          <a:blip r:embed="rId3"/>
          <a:srcRect l="29784" r="41354"/>
          <a:stretch>
            <a:fillRect/>
          </a:stretch>
        </p:blipFill>
        <p:spPr>
          <a:xfrm>
            <a:off x="-1166" y="1731"/>
            <a:ext cx="3503318" cy="6858000"/>
          </a:xfrm>
          <a:prstGeom prst="rect">
            <a:avLst/>
          </a:prstGeom>
        </p:spPr>
      </p:pic>
      <p:sp>
        <p:nvSpPr>
          <p:cNvPr id="11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828643" y="2133600"/>
            <a:ext cx="3799814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899" indent="-342899">
              <a:lnSpc>
                <a:spcPct val="90000"/>
              </a:lnSpc>
              <a:defRPr sz="2900"/>
            </a:pPr>
            <a:r>
              <a:rPr lang="en-US" sz="2500"/>
              <a:t>Passaggio strutturato</a:t>
            </a:r>
          </a:p>
          <a:p>
            <a:pPr marL="342899" indent="-342899">
              <a:lnSpc>
                <a:spcPct val="90000"/>
              </a:lnSpc>
              <a:defRPr sz="2900"/>
            </a:pPr>
            <a:r>
              <a:rPr lang="en-US" sz="2500"/>
              <a:t>Necessità di valutazione globale: clinica, nutrizionale, psicosociale</a:t>
            </a:r>
          </a:p>
          <a:p>
            <a:pPr marL="342899" indent="-342899">
              <a:lnSpc>
                <a:spcPct val="90000"/>
              </a:lnSpc>
              <a:defRPr sz="2900"/>
            </a:pPr>
            <a:r>
              <a:rPr lang="en-US" sz="2500"/>
              <a:t>Tempo, ascolto e pianificazione</a:t>
            </a:r>
          </a:p>
          <a:p>
            <a:pPr marL="342899" indent="-342899">
              <a:lnSpc>
                <a:spcPct val="90000"/>
              </a:lnSpc>
              <a:defRPr sz="2900"/>
            </a:pPr>
            <a:r>
              <a:rPr lang="en-US" sz="2500"/>
              <a:t>Corretta informazione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Compiti dell’infermiere</a:t>
            </a:r>
          </a:p>
        </p:txBody>
      </p:sp>
      <p:sp>
        <p:nvSpPr>
          <p:cNvPr id="12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417639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Verifica</a:t>
            </a:r>
            <a:r>
              <a:rPr dirty="0"/>
              <a:t> </a:t>
            </a:r>
            <a:r>
              <a:rPr dirty="0" err="1"/>
              <a:t>dell'autonomia</a:t>
            </a:r>
            <a:r>
              <a:rPr dirty="0"/>
              <a:t> del </a:t>
            </a:r>
            <a:r>
              <a:rPr dirty="0" err="1"/>
              <a:t>paziente</a:t>
            </a:r>
            <a:endParaRPr dirty="0"/>
          </a:p>
          <a:p>
            <a:r>
              <a:rPr dirty="0" err="1"/>
              <a:t>Educazione</a:t>
            </a:r>
            <a:r>
              <a:rPr dirty="0"/>
              <a:t>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fasi</a:t>
            </a:r>
            <a:r>
              <a:rPr dirty="0"/>
              <a:t> </a:t>
            </a:r>
            <a:r>
              <a:rPr dirty="0" err="1"/>
              <a:t>alimentari</a:t>
            </a:r>
            <a:r>
              <a:rPr dirty="0"/>
              <a:t>, </a:t>
            </a:r>
            <a:r>
              <a:rPr dirty="0" err="1"/>
              <a:t>attività</a:t>
            </a:r>
            <a:r>
              <a:rPr dirty="0"/>
              <a:t> </a:t>
            </a:r>
            <a:r>
              <a:rPr dirty="0" err="1"/>
              <a:t>fisica</a:t>
            </a:r>
            <a:r>
              <a:rPr dirty="0"/>
              <a:t>, </a:t>
            </a:r>
            <a:r>
              <a:rPr dirty="0" err="1"/>
              <a:t>segni</a:t>
            </a:r>
            <a:r>
              <a:rPr dirty="0"/>
              <a:t> </a:t>
            </a:r>
            <a:r>
              <a:rPr dirty="0" err="1"/>
              <a:t>d’allarme</a:t>
            </a:r>
            <a:endParaRPr dirty="0"/>
          </a:p>
          <a:p>
            <a:r>
              <a:rPr dirty="0" err="1"/>
              <a:t>Attivazione</a:t>
            </a:r>
            <a:r>
              <a:rPr dirty="0"/>
              <a:t> follow-up e </a:t>
            </a:r>
            <a:r>
              <a:rPr dirty="0" err="1"/>
              <a:t>servizi</a:t>
            </a:r>
            <a:r>
              <a:rPr dirty="0"/>
              <a:t> </a:t>
            </a:r>
            <a:r>
              <a:rPr dirty="0" err="1"/>
              <a:t>territoriali</a:t>
            </a:r>
            <a:endParaRPr dirty="0"/>
          </a:p>
        </p:txBody>
      </p:sp>
      <p:pic>
        <p:nvPicPr>
          <p:cNvPr id="125" name="Screenshot 2025-05-18 alle 16.53.08.png" descr="Screenshot 2025-05-18 alle 16.53.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45" y="3832021"/>
            <a:ext cx="3936561" cy="3054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Screenshot 2025-05-18 alle 16.59.18.png" descr="Screenshot 2025-05-18 alle 16.59.1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116" y="3967477"/>
            <a:ext cx="4723881" cy="2650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creenshot 2025-05-17 alle 20.52.26.png" descr="Screenshot 2025-05-17 alle 20.52.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41" y="1195851"/>
            <a:ext cx="8098217" cy="331972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Follow - Up post intervento"/>
          <p:cNvSpPr txBox="1"/>
          <p:nvPr/>
        </p:nvSpPr>
        <p:spPr>
          <a:xfrm>
            <a:off x="2064327" y="305346"/>
            <a:ext cx="5015345" cy="53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500"/>
            </a:lvl1pPr>
          </a:lstStyle>
          <a:p>
            <a:r>
              <a:rPr dirty="0"/>
              <a:t>Follow - Up post </a:t>
            </a:r>
            <a:r>
              <a:rPr dirty="0" err="1"/>
              <a:t>intervento</a:t>
            </a:r>
            <a:endParaRPr dirty="0"/>
          </a:p>
        </p:txBody>
      </p:sp>
      <p:sp>
        <p:nvSpPr>
          <p:cNvPr id="132" name="Freccia 7"/>
          <p:cNvSpPr/>
          <p:nvPr/>
        </p:nvSpPr>
        <p:spPr>
          <a:xfrm>
            <a:off x="309959" y="4934119"/>
            <a:ext cx="1097660" cy="1404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7" y="0"/>
                </a:moveTo>
                <a:lnTo>
                  <a:pt x="0" y="7818"/>
                </a:lnTo>
                <a:lnTo>
                  <a:pt x="4127" y="7818"/>
                </a:lnTo>
                <a:cubicBezTo>
                  <a:pt x="4127" y="7860"/>
                  <a:pt x="4125" y="7904"/>
                  <a:pt x="4125" y="7946"/>
                </a:cubicBezTo>
                <a:cubicBezTo>
                  <a:pt x="4125" y="15487"/>
                  <a:pt x="11948" y="21600"/>
                  <a:pt x="21598" y="21600"/>
                </a:cubicBezTo>
                <a:cubicBezTo>
                  <a:pt x="21598" y="21600"/>
                  <a:pt x="21600" y="21600"/>
                  <a:pt x="21600" y="21600"/>
                </a:cubicBezTo>
                <a:lnTo>
                  <a:pt x="21600" y="16556"/>
                </a:lnTo>
                <a:cubicBezTo>
                  <a:pt x="21600" y="16556"/>
                  <a:pt x="21598" y="16556"/>
                  <a:pt x="21598" y="16556"/>
                </a:cubicBezTo>
                <a:cubicBezTo>
                  <a:pt x="15512" y="16556"/>
                  <a:pt x="10578" y="12702"/>
                  <a:pt x="10578" y="7946"/>
                </a:cubicBezTo>
                <a:cubicBezTo>
                  <a:pt x="10578" y="7903"/>
                  <a:pt x="10582" y="7860"/>
                  <a:pt x="10582" y="7818"/>
                </a:cubicBezTo>
                <a:lnTo>
                  <a:pt x="14736" y="7818"/>
                </a:lnTo>
                <a:lnTo>
                  <a:pt x="7367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33" name="24-48 h"/>
          <p:cNvSpPr txBox="1"/>
          <p:nvPr/>
        </p:nvSpPr>
        <p:spPr>
          <a:xfrm>
            <a:off x="309959" y="4602144"/>
            <a:ext cx="107783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b="1" dirty="0"/>
              <a:t>24-48 h </a:t>
            </a:r>
          </a:p>
        </p:txBody>
      </p:sp>
      <p:pic>
        <p:nvPicPr>
          <p:cNvPr id="134" name="Screenshot 2025-05-18 alle 17.02.49.png" descr="Screenshot 2025-05-18 alle 17.02.4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95" y="4775271"/>
            <a:ext cx="3184204" cy="18954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46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7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8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9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0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1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2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3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4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5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6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7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160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1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2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3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4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5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6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7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8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9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0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1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73" name="Rectangle 172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5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8" name="Title 1"/>
          <p:cNvSpPr txBox="1">
            <a:spLocks noGrp="1"/>
          </p:cNvSpPr>
          <p:nvPr>
            <p:ph type="title"/>
          </p:nvPr>
        </p:nvSpPr>
        <p:spPr>
          <a:xfrm>
            <a:off x="1944694" y="624110"/>
            <a:ext cx="359250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Strumenti operativi</a:t>
            </a:r>
          </a:p>
        </p:txBody>
      </p:sp>
      <p:sp>
        <p:nvSpPr>
          <p:cNvPr id="13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941909" y="2040467"/>
            <a:ext cx="3601641" cy="3870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/>
            <a:r>
              <a:rPr lang="en-US"/>
              <a:t>PAI infermieristico personalizzato </a:t>
            </a:r>
          </a:p>
          <a:p>
            <a:pPr indent="-228600"/>
            <a:r>
              <a:rPr lang="en-US"/>
              <a:t>Check-list di dimissione</a:t>
            </a:r>
          </a:p>
          <a:p>
            <a:pPr indent="-228600"/>
            <a:r>
              <a:rPr lang="en-US"/>
              <a:t>Schede informative e diario del paziente</a:t>
            </a:r>
          </a:p>
          <a:p>
            <a:pPr indent="-228600"/>
            <a:r>
              <a:rPr lang="en-US"/>
              <a:t>Comunicazione strutturata con MMG e territorio</a:t>
            </a:r>
          </a:p>
        </p:txBody>
      </p:sp>
      <p:pic>
        <p:nvPicPr>
          <p:cNvPr id="140" name="Screenshot 2025-05-18 alle 17.08.01.png" descr="Screenshot 2025-05-18 alle 17.08.01.png"/>
          <p:cNvPicPr>
            <a:picLocks noChangeAspect="1"/>
          </p:cNvPicPr>
          <p:nvPr/>
        </p:nvPicPr>
        <p:blipFill>
          <a:blip r:embed="rId3"/>
          <a:srcRect l="1105" r="26206" b="-1"/>
          <a:stretch>
            <a:fillRect/>
          </a:stretch>
        </p:blipFill>
        <p:spPr>
          <a:xfrm>
            <a:off x="5802108" y="711199"/>
            <a:ext cx="2990971" cy="541923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l ruolo centrale del PDTA"/>
          <p:cNvSpPr txBox="1"/>
          <p:nvPr/>
        </p:nvSpPr>
        <p:spPr>
          <a:xfrm>
            <a:off x="186295" y="488987"/>
            <a:ext cx="5420722" cy="61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100"/>
            </a:lvl1pPr>
          </a:lstStyle>
          <a:p>
            <a:r>
              <a:t>Il ruolo centrale del PDTA</a:t>
            </a:r>
          </a:p>
        </p:txBody>
      </p:sp>
      <p:pic>
        <p:nvPicPr>
          <p:cNvPr id="145" name="Screenshot 2025-05-18 alle 17.17.03.png" descr="Screenshot 2025-05-18 alle 17.17.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54" y="2190773"/>
            <a:ext cx="5420722" cy="1741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Screenshot 2025-05-18 alle 17.20.34.png" descr="Screenshot 2025-05-18 alle 17.20.3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93882" y="1146673"/>
            <a:ext cx="2554560" cy="1915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Screenshot 2025-05-18 alle 17.25.12.png" descr="Screenshot 2025-05-18 alle 17.25.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08" y="4334897"/>
            <a:ext cx="8148326" cy="1791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</TotalTime>
  <Words>273</Words>
  <Application>Microsoft Office PowerPoint</Application>
  <PresentationFormat>Presentazione su schermo (4:3)</PresentationFormat>
  <Paragraphs>50</Paragraphs>
  <Slides>19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Wingdings 3</vt:lpstr>
      <vt:lpstr>Filo</vt:lpstr>
      <vt:lpstr>Le dimissioni e il continuum care: l’organizzazione infermieristica</vt:lpstr>
      <vt:lpstr>Le dimissioni e il continuum care: l’organizzazione infermieristica</vt:lpstr>
      <vt:lpstr>Presentazione standard di PowerPoint</vt:lpstr>
      <vt:lpstr>Presentazione standard di PowerPoint</vt:lpstr>
      <vt:lpstr>La dimissione: un momento strategico</vt:lpstr>
      <vt:lpstr>Compiti dell’infermiere</vt:lpstr>
      <vt:lpstr>Presentazione standard di PowerPoint</vt:lpstr>
      <vt:lpstr>Strumenti operativi</vt:lpstr>
      <vt:lpstr>Presentazione standard di PowerPoint</vt:lpstr>
      <vt:lpstr>Presentazione standard di PowerPoint</vt:lpstr>
      <vt:lpstr>Criticità nella transizione ospedale-territorio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Buone pratiche infermieristiche post-dimissione</vt:lpstr>
      <vt:lpstr>Focus: Educazione del paziente</vt:lpstr>
      <vt:lpstr>Conclusioni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dimissioni e il continuum care: l’organizzazione infermieristica</dc:title>
  <cp:lastModifiedBy>Direzione  Sanitaria</cp:lastModifiedBy>
  <cp:revision>9</cp:revision>
  <dcterms:modified xsi:type="dcterms:W3CDTF">2025-05-27T09:12:58Z</dcterms:modified>
</cp:coreProperties>
</file>